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handoutMasterIdLst>
    <p:handoutMasterId r:id="rId21"/>
  </p:handoutMasterIdLst>
  <p:sldIdLst>
    <p:sldId id="256" r:id="rId2"/>
    <p:sldId id="257" r:id="rId3"/>
    <p:sldId id="261" r:id="rId4"/>
    <p:sldId id="259" r:id="rId5"/>
    <p:sldId id="260" r:id="rId6"/>
    <p:sldId id="264" r:id="rId7"/>
    <p:sldId id="265" r:id="rId8"/>
    <p:sldId id="258" r:id="rId9"/>
    <p:sldId id="267" r:id="rId10"/>
    <p:sldId id="268" r:id="rId11"/>
    <p:sldId id="269" r:id="rId12"/>
    <p:sldId id="270" r:id="rId13"/>
    <p:sldId id="271" r:id="rId14"/>
    <p:sldId id="274" r:id="rId15"/>
    <p:sldId id="275" r:id="rId16"/>
    <p:sldId id="263" r:id="rId17"/>
    <p:sldId id="273" r:id="rId18"/>
    <p:sldId id="266" r:id="rId19"/>
    <p:sldId id="27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1" autoAdjust="0"/>
    <p:restoredTop sz="86364" autoAdjust="0"/>
  </p:normalViewPr>
  <p:slideViewPr>
    <p:cSldViewPr snapToGrid="0" snapToObjects="1">
      <p:cViewPr>
        <p:scale>
          <a:sx n="139" d="100"/>
          <a:sy n="139" d="100"/>
        </p:scale>
        <p:origin x="-1088" y="7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55B8680-C978-DD4C-B756-258A0E989F1C}" type="datetimeFigureOut">
              <a:rPr lang="en-US" smtClean="0"/>
              <a:t>12/4/12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FA77F-6501-1344-B763-F2FC5A45F28C}" type="slidenum">
              <a:rPr lang="en-US" smtClean="0"/>
              <a:t>‹#›</a:t>
            </a:fld>
            <a:endParaRPr lang="en-US"/>
          </a:p>
        </p:txBody>
      </p:sp>
    </p:spTree>
    <p:extLst>
      <p:ext uri="{BB962C8B-B14F-4D97-AF65-F5344CB8AC3E}">
        <p14:creationId xmlns:p14="http://schemas.microsoft.com/office/powerpoint/2010/main" val="40714957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D0065BE-0657-4A47-90AD-C21C55E16B19}" type="datetime4">
              <a:rPr lang="en-US" smtClean="0"/>
              <a:pPr/>
              <a:t>December 4,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C3AA4-67BE-44F7-809A-3582401494AF}" type="datetime4">
              <a:rPr lang="en-US" smtClean="0"/>
              <a:pPr/>
              <a:t>December 4,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72EEB-1769-4776-AD69-E7C1260563EB}" type="datetime4">
              <a:rPr lang="en-US" smtClean="0"/>
              <a:pPr/>
              <a:t>December 4,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7BB8AF-C16A-4836-A92D-61834B5F0BA5}" type="datetime4">
              <a:rPr lang="en-US" smtClean="0"/>
              <a:pPr/>
              <a:t>December 4,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47D2193-4505-4A75-99BB-880C6989A757}" type="datetime4">
              <a:rPr lang="en-US" smtClean="0"/>
              <a:pPr/>
              <a:t>December 4,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3A18F4-33C3-445B-924C-31108C51719C}" type="datetime4">
              <a:rPr lang="en-US" smtClean="0"/>
              <a:pPr/>
              <a:t>December 4,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F7543A-E259-478F-9E0D-57BA40E442B7}" type="datetime4">
              <a:rPr lang="en-US" smtClean="0"/>
              <a:pPr/>
              <a:t>December 4, 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FB012D-77A1-44B0-BB26-329BA1EE55C9}" type="datetime4">
              <a:rPr lang="en-US" smtClean="0"/>
              <a:pPr/>
              <a:t>December 4, 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7499E-3031-413E-B01E-B94970708CAA}" type="datetime4">
              <a:rPr lang="en-US" smtClean="0"/>
              <a:pPr/>
              <a:t>December 4, 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C7EAB0C-2220-4D0E-A0DD-DB7FA0F742F4}" type="datetime4">
              <a:rPr lang="en-US" smtClean="0"/>
              <a:pPr/>
              <a:t>December 4, 2012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16D63-31BF-4B94-B6C5-E20B2C63F515}" type="datetime4">
              <a:rPr lang="en-US" smtClean="0"/>
              <a:pPr/>
              <a:t>December 4,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2B1B13E-D5AF-485E-81A1-82A140076526}" type="datetime4">
              <a:rPr lang="en-US" smtClean="0"/>
              <a:pPr/>
              <a:t>December 4, 2012</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754ED01-E2A0-4C1E-8E21-014B990415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lazu26@yahoo.co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Leduerson@sbcglobal.ne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jstor.org/stable/27542195" TargetMode="External"/><Relationship Id="rId3" Type="http://schemas.openxmlformats.org/officeDocument/2006/relationships/hyperlink" Target="http://her.oxfordjournals.org/content/20/1/81.full.pdf+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ac.els-cdn.com/S0022440507000817/1-s2.0-S0022440507000817-main.pdf" TargetMode="External"/><Relationship Id="rId4" Type="http://schemas.openxmlformats.org/officeDocument/2006/relationships/hyperlink" Target="http://ehis.ebscohost.com.ez-proxy.brooklyn.cuny.edu:2048/" TargetMode="External"/><Relationship Id="rId1" Type="http://schemas.openxmlformats.org/officeDocument/2006/relationships/slideLayout" Target="../slideLayouts/slideLayout2.xml"/><Relationship Id="rId2" Type="http://schemas.openxmlformats.org/officeDocument/2006/relationships/hyperlink" Target="http://ehis.ebscohost.com.ez-proxy.brooklyn.cuny.edu:2048/ehost/detail?vid"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ehis.ebscohost.com.ez-proxy.brooklyn.cuny.edu:2048/ehost/detail?vid=16&amp;hid=102&amp;sid=eff0af4d-" TargetMode="External"/><Relationship Id="rId4" Type="http://schemas.openxmlformats.org/officeDocument/2006/relationships/hyperlink" Target="http://www.readperiodicals.com/201101/2257395101.html" TargetMode="External"/><Relationship Id="rId1" Type="http://schemas.openxmlformats.org/officeDocument/2006/relationships/slideLayout" Target="../slideLayouts/slideLayout2.xml"/><Relationship Id="rId2" Type="http://schemas.openxmlformats.org/officeDocument/2006/relationships/hyperlink" Target="http://ehis.ebscohost.com.ez-proxy.brooklyn.cuny.edu:2048/ehost/detail?vid"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adc.bmj.com/content/85/3/197.full.pdf+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 </a:t>
            </a:r>
            <a:r>
              <a:rPr lang="en-US" dirty="0" smtClean="0">
                <a:latin typeface="Chalkboard"/>
                <a:cs typeface="Chalkboard"/>
              </a:rPr>
              <a:t>Bullying: Health and interventions</a:t>
            </a:r>
            <a:endParaRPr lang="en-US" dirty="0">
              <a:latin typeface="Chalkboard"/>
              <a:cs typeface="Chalkboard"/>
            </a:endParaRPr>
          </a:p>
        </p:txBody>
      </p:sp>
      <p:sp>
        <p:nvSpPr>
          <p:cNvPr id="3" name="Subtitle 2"/>
          <p:cNvSpPr>
            <a:spLocks noGrp="1"/>
          </p:cNvSpPr>
          <p:nvPr>
            <p:ph type="subTitle" idx="1"/>
          </p:nvPr>
        </p:nvSpPr>
        <p:spPr/>
        <p:txBody>
          <a:bodyPr>
            <a:noAutofit/>
          </a:bodyPr>
          <a:lstStyle/>
          <a:p>
            <a:pPr algn="ctr"/>
            <a:r>
              <a:rPr lang="en-US" sz="2400" dirty="0" err="1" smtClean="0">
                <a:latin typeface="Chalkboard"/>
                <a:cs typeface="Chalkboard"/>
              </a:rPr>
              <a:t>Elyssa</a:t>
            </a:r>
            <a:r>
              <a:rPr lang="en-US" sz="2400" dirty="0" smtClean="0">
                <a:latin typeface="Chalkboard"/>
                <a:cs typeface="Chalkboard"/>
              </a:rPr>
              <a:t> R. </a:t>
            </a:r>
            <a:r>
              <a:rPr lang="en-US" sz="2400" dirty="0" err="1" smtClean="0">
                <a:latin typeface="Chalkboard"/>
                <a:cs typeface="Chalkboard"/>
              </a:rPr>
              <a:t>lazu</a:t>
            </a:r>
            <a:endParaRPr lang="en-US" sz="2400" dirty="0">
              <a:latin typeface="Chalkboard"/>
              <a:cs typeface="Chalkboard"/>
            </a:endParaRPr>
          </a:p>
        </p:txBody>
      </p:sp>
      <p:pic>
        <p:nvPicPr>
          <p:cNvPr id="4" name="Picture 3" descr="bullystop1.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663440" y="3190240"/>
            <a:ext cx="2673402" cy="2550160"/>
          </a:xfrm>
          <a:prstGeom prst="rect">
            <a:avLst/>
          </a:prstGeom>
        </p:spPr>
      </p:pic>
      <p:sp>
        <p:nvSpPr>
          <p:cNvPr id="5" name="TextBox 4"/>
          <p:cNvSpPr txBox="1"/>
          <p:nvPr/>
        </p:nvSpPr>
        <p:spPr>
          <a:xfrm>
            <a:off x="4663440" y="6257835"/>
            <a:ext cx="3677920" cy="461665"/>
          </a:xfrm>
          <a:prstGeom prst="rect">
            <a:avLst/>
          </a:prstGeom>
          <a:noFill/>
        </p:spPr>
        <p:txBody>
          <a:bodyPr wrap="square" rtlCol="0">
            <a:spAutoFit/>
          </a:bodyPr>
          <a:lstStyle/>
          <a:p>
            <a:r>
              <a:rPr lang="en-US" sz="2400" dirty="0" smtClean="0">
                <a:latin typeface="Chalkboard"/>
                <a:cs typeface="Chalkboard"/>
              </a:rPr>
              <a:t>CBSE 720.1T, Fall 2012</a:t>
            </a:r>
            <a:endParaRPr lang="en-US" sz="2400" dirty="0">
              <a:latin typeface="Chalkboard"/>
              <a:cs typeface="Chalkboard"/>
            </a:endParaRPr>
          </a:p>
        </p:txBody>
      </p:sp>
    </p:spTree>
    <p:extLst>
      <p:ext uri="{BB962C8B-B14F-4D97-AF65-F5344CB8AC3E}">
        <p14:creationId xmlns:p14="http://schemas.microsoft.com/office/powerpoint/2010/main" val="16635817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b="1" dirty="0" smtClean="0">
                <a:latin typeface="Chalkboard"/>
                <a:cs typeface="Chalkboard"/>
              </a:rPr>
              <a:t>Instruments</a:t>
            </a:r>
            <a:endParaRPr lang="en-US" sz="3600" b="1" dirty="0">
              <a:latin typeface="Chalkboard"/>
              <a:cs typeface="Chalkboard"/>
            </a:endParaRPr>
          </a:p>
        </p:txBody>
      </p:sp>
      <p:sp>
        <p:nvSpPr>
          <p:cNvPr id="3" name="Content Placeholder 2"/>
          <p:cNvSpPr>
            <a:spLocks noGrp="1"/>
          </p:cNvSpPr>
          <p:nvPr>
            <p:ph idx="1"/>
          </p:nvPr>
        </p:nvSpPr>
        <p:spPr/>
        <p:txBody>
          <a:bodyPr>
            <a:noAutofit/>
          </a:bodyPr>
          <a:lstStyle/>
          <a:p>
            <a:pPr>
              <a:buFont typeface="Arial"/>
              <a:buChar char="•"/>
            </a:pPr>
            <a:r>
              <a:rPr lang="en-US" sz="2000" b="0" dirty="0">
                <a:latin typeface="Chalkboard"/>
                <a:ea typeface="ＭＳ Ｐゴシック" charset="0"/>
                <a:cs typeface="Chalkboard"/>
              </a:rPr>
              <a:t>The researcher will get permission from the principal and coordinating teacher, and will then send a consent form to the parents explaining the </a:t>
            </a:r>
            <a:r>
              <a:rPr lang="en-US" sz="2000" b="0" dirty="0" smtClean="0">
                <a:latin typeface="Chalkboard"/>
                <a:ea typeface="ＭＳ Ｐゴシック" charset="0"/>
                <a:cs typeface="Chalkboard"/>
              </a:rPr>
              <a:t>study and requesting permission </a:t>
            </a:r>
            <a:r>
              <a:rPr lang="en-US" sz="2000" b="0" dirty="0">
                <a:latin typeface="Chalkboard"/>
                <a:ea typeface="ＭＳ Ｐゴシック" charset="0"/>
                <a:cs typeface="Chalkboard"/>
              </a:rPr>
              <a:t>t</a:t>
            </a:r>
            <a:r>
              <a:rPr lang="en-US" sz="2000" b="0" dirty="0" smtClean="0">
                <a:latin typeface="Chalkboard"/>
                <a:ea typeface="ＭＳ Ｐゴシック" charset="0"/>
                <a:cs typeface="Chalkboard"/>
              </a:rPr>
              <a:t>o </a:t>
            </a:r>
            <a:r>
              <a:rPr lang="en-US" sz="2000" b="0" dirty="0">
                <a:latin typeface="Chalkboard"/>
                <a:ea typeface="ＭＳ Ｐゴシック" charset="0"/>
                <a:cs typeface="Chalkboard"/>
              </a:rPr>
              <a:t>test the effectiveness </a:t>
            </a:r>
            <a:r>
              <a:rPr lang="en-US" sz="2000" b="0" dirty="0" smtClean="0">
                <a:latin typeface="Chalkboard"/>
                <a:cs typeface="Chalkboard"/>
              </a:rPr>
              <a:t>of bullying interventions and whether or not awareness decreases prevalence.</a:t>
            </a:r>
            <a:r>
              <a:rPr lang="en-US" sz="2000" b="0" dirty="0" smtClean="0">
                <a:latin typeface="Chalkboard"/>
                <a:ea typeface="ＭＳ Ｐゴシック" charset="0"/>
                <a:cs typeface="Chalkboard"/>
              </a:rPr>
              <a:t> Students </a:t>
            </a:r>
            <a:r>
              <a:rPr lang="en-US" sz="2000" b="0" dirty="0">
                <a:latin typeface="Chalkboard"/>
                <a:ea typeface="ＭＳ Ｐゴシック" charset="0"/>
                <a:cs typeface="Chalkboard"/>
              </a:rPr>
              <a:t>will be asked to participate in a </a:t>
            </a:r>
            <a:r>
              <a:rPr lang="en-US" sz="2000" b="0" dirty="0" smtClean="0">
                <a:latin typeface="Chalkboard"/>
                <a:ea typeface="ＭＳ Ｐゴシック" charset="0"/>
                <a:cs typeface="Chalkboard"/>
              </a:rPr>
              <a:t>read aloud activities and character play. Students </a:t>
            </a:r>
            <a:r>
              <a:rPr lang="en-US" sz="2000" b="0" dirty="0">
                <a:latin typeface="Chalkboard"/>
                <a:ea typeface="ＭＳ Ｐゴシック" charset="0"/>
                <a:cs typeface="Chalkboard"/>
              </a:rPr>
              <a:t>will be given </a:t>
            </a:r>
            <a:r>
              <a:rPr lang="en-US" sz="2000" b="0" dirty="0" smtClean="0">
                <a:latin typeface="Chalkboard"/>
                <a:ea typeface="ＭＳ Ｐゴシック" charset="0"/>
                <a:cs typeface="Chalkboard"/>
              </a:rPr>
              <a:t>a survey before and after the </a:t>
            </a:r>
            <a:r>
              <a:rPr lang="en-US" sz="2000" b="0" dirty="0">
                <a:latin typeface="Chalkboard"/>
                <a:ea typeface="ＭＳ Ｐゴシック" charset="0"/>
                <a:cs typeface="Chalkboard"/>
              </a:rPr>
              <a:t>lesson is generated in order to see what information the students posses, and </a:t>
            </a:r>
            <a:r>
              <a:rPr lang="en-US" sz="2000" b="0" dirty="0" smtClean="0">
                <a:latin typeface="Chalkboard"/>
                <a:ea typeface="ＭＳ Ｐゴシック" charset="0"/>
                <a:cs typeface="Chalkboard"/>
              </a:rPr>
              <a:t>to see </a:t>
            </a:r>
            <a:r>
              <a:rPr lang="en-US" sz="2000" b="0" dirty="0">
                <a:latin typeface="Chalkboard"/>
                <a:ea typeface="ＭＳ Ｐゴシック" charset="0"/>
                <a:cs typeface="Chalkboard"/>
              </a:rPr>
              <a:t>the effectiveness of the </a:t>
            </a:r>
            <a:r>
              <a:rPr lang="en-US" sz="2000" b="0" dirty="0" smtClean="0">
                <a:latin typeface="Chalkboard"/>
                <a:ea typeface="ＭＳ Ｐゴシック" charset="0"/>
                <a:cs typeface="Chalkboard"/>
              </a:rPr>
              <a:t>lesson.</a:t>
            </a:r>
            <a:endParaRPr lang="en-US" sz="2000" b="0" dirty="0">
              <a:latin typeface="Chalkboard"/>
              <a:cs typeface="Chalkboard"/>
            </a:endParaRPr>
          </a:p>
        </p:txBody>
      </p:sp>
    </p:spTree>
    <p:extLst>
      <p:ext uri="{BB962C8B-B14F-4D97-AF65-F5344CB8AC3E}">
        <p14:creationId xmlns:p14="http://schemas.microsoft.com/office/powerpoint/2010/main" val="18550613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latin typeface="Chalkboard"/>
                <a:ea typeface="ＭＳ Ｐゴシック" charset="0"/>
                <a:cs typeface="Chalkboard"/>
              </a:rPr>
              <a:t>Appendix A- Parent Release Form</a:t>
            </a:r>
            <a:endParaRPr lang="en-US" sz="3200" dirty="0">
              <a:latin typeface="Chalkboard"/>
              <a:cs typeface="Chalkboard"/>
            </a:endParaRPr>
          </a:p>
        </p:txBody>
      </p:sp>
      <p:sp>
        <p:nvSpPr>
          <p:cNvPr id="3" name="Content Placeholder 2"/>
          <p:cNvSpPr>
            <a:spLocks noGrp="1"/>
          </p:cNvSpPr>
          <p:nvPr>
            <p:ph idx="1"/>
          </p:nvPr>
        </p:nvSpPr>
        <p:spPr/>
        <p:txBody>
          <a:bodyPr>
            <a:normAutofit fontScale="25000" lnSpcReduction="20000"/>
          </a:bodyPr>
          <a:lstStyle/>
          <a:p>
            <a:pPr>
              <a:buFont typeface="Arial"/>
              <a:buChar char="•"/>
            </a:pPr>
            <a:r>
              <a:rPr lang="en-US" sz="4800" b="0" dirty="0">
                <a:latin typeface="Chalkboard"/>
                <a:cs typeface="Chalkboard"/>
              </a:rPr>
              <a:t>Dear Parent/ Guardian,</a:t>
            </a:r>
          </a:p>
          <a:p>
            <a:pPr>
              <a:buFont typeface="Arial"/>
              <a:buChar char="•"/>
            </a:pPr>
            <a:r>
              <a:rPr lang="en-US" sz="4800" b="0" dirty="0">
                <a:latin typeface="Chalkboard"/>
                <a:cs typeface="Chalkboard"/>
              </a:rPr>
              <a:t>I am currently a graduate student in the Childhood Education Masters program at Brooklyn College.  I am conducting a research study to see whether or not bullying interventions promote awareness and decrease prevalence. Therefore, I am requesting your permission to use your student’s data for my </a:t>
            </a:r>
            <a:r>
              <a:rPr lang="en-US" sz="4800" b="0" dirty="0" smtClean="0">
                <a:latin typeface="Chalkboard"/>
                <a:cs typeface="Chalkboard"/>
              </a:rPr>
              <a:t>Action Research Project. </a:t>
            </a:r>
            <a:r>
              <a:rPr lang="en-US" sz="4800" b="0" dirty="0">
                <a:latin typeface="Chalkboard"/>
                <a:cs typeface="Chalkboard"/>
              </a:rPr>
              <a:t>All of the lessons will be administered during your child’s scheduled classroom instruction for this subject, and all standards and lesson objectives will be addressed and accomplished.</a:t>
            </a:r>
          </a:p>
          <a:p>
            <a:pPr>
              <a:buFont typeface="Arial"/>
              <a:buChar char="•"/>
            </a:pPr>
            <a:r>
              <a:rPr lang="en-US" sz="4800" b="0" dirty="0">
                <a:latin typeface="Chalkboard"/>
                <a:cs typeface="Chalkboard"/>
              </a:rPr>
              <a:t>All results of the </a:t>
            </a:r>
            <a:r>
              <a:rPr lang="en-US" sz="4800" b="0" dirty="0" smtClean="0">
                <a:latin typeface="Chalkboard"/>
                <a:cs typeface="Chalkboard"/>
              </a:rPr>
              <a:t>Action </a:t>
            </a:r>
            <a:r>
              <a:rPr lang="en-US" sz="4800" b="0" smtClean="0">
                <a:latin typeface="Chalkboard"/>
                <a:cs typeface="Chalkboard"/>
              </a:rPr>
              <a:t>Research Project </a:t>
            </a:r>
            <a:r>
              <a:rPr lang="en-US" sz="4800" b="0" dirty="0">
                <a:latin typeface="Chalkboard"/>
                <a:cs typeface="Chalkboard"/>
              </a:rPr>
              <a:t>will be reported as a group study, which means that all students’ names and all corresponding information will remain completely anonymous.  If you have any questions or concerns, please feel free to contact me via email at </a:t>
            </a:r>
            <a:r>
              <a:rPr lang="en-US" sz="4800" b="0" dirty="0">
                <a:latin typeface="Chalkboard"/>
                <a:cs typeface="Chalkboard"/>
                <a:hlinkClick r:id="rId2"/>
              </a:rPr>
              <a:t>Elazu26@yahoo.com</a:t>
            </a:r>
            <a:r>
              <a:rPr lang="en-US" sz="4800" b="0" dirty="0">
                <a:latin typeface="Chalkboard"/>
                <a:cs typeface="Chalkboard"/>
              </a:rPr>
              <a:t>.</a:t>
            </a:r>
          </a:p>
          <a:p>
            <a:pPr marL="0" indent="0"/>
            <a:r>
              <a:rPr lang="en-US" sz="4800" b="0" dirty="0">
                <a:latin typeface="Chalkboard"/>
                <a:cs typeface="Chalkboard"/>
              </a:rPr>
              <a:t> </a:t>
            </a:r>
            <a:r>
              <a:rPr lang="en-US" sz="4800" b="0" dirty="0" smtClean="0">
                <a:latin typeface="Chalkboard"/>
                <a:cs typeface="Chalkboard"/>
              </a:rPr>
              <a:t>     Thank </a:t>
            </a:r>
            <a:r>
              <a:rPr lang="en-US" sz="4800" b="0" dirty="0">
                <a:latin typeface="Chalkboard"/>
                <a:cs typeface="Chalkboard"/>
              </a:rPr>
              <a:t>you in advance for your </a:t>
            </a:r>
            <a:r>
              <a:rPr lang="en-US" sz="4800" b="0" dirty="0" smtClean="0">
                <a:latin typeface="Chalkboard"/>
                <a:cs typeface="Chalkboard"/>
              </a:rPr>
              <a:t>support</a:t>
            </a:r>
          </a:p>
          <a:p>
            <a:pPr marL="0" indent="0"/>
            <a:r>
              <a:rPr lang="en-US" sz="4800" b="0" dirty="0" smtClean="0">
                <a:latin typeface="Chalkboard"/>
                <a:cs typeface="Chalkboard"/>
              </a:rPr>
              <a:t>      Sincerely</a:t>
            </a:r>
            <a:r>
              <a:rPr lang="en-US" sz="4800" b="0" dirty="0">
                <a:latin typeface="Chalkboard"/>
                <a:cs typeface="Chalkboard"/>
              </a:rPr>
              <a:t>,</a:t>
            </a:r>
          </a:p>
          <a:p>
            <a:r>
              <a:rPr lang="en-US" sz="4800" b="0" dirty="0">
                <a:latin typeface="Chalkboard"/>
                <a:cs typeface="Chalkboard"/>
              </a:rPr>
              <a:t> </a:t>
            </a:r>
            <a:r>
              <a:rPr lang="en-US" sz="4800" b="0" dirty="0" smtClean="0">
                <a:latin typeface="Chalkboard"/>
                <a:cs typeface="Chalkboard"/>
              </a:rPr>
              <a:t>     </a:t>
            </a:r>
            <a:r>
              <a:rPr lang="en-US" sz="4800" b="0" dirty="0" err="1" smtClean="0">
                <a:latin typeface="Chalkboard"/>
                <a:cs typeface="Chalkboard"/>
              </a:rPr>
              <a:t>Elyssa</a:t>
            </a:r>
            <a:r>
              <a:rPr lang="en-US" sz="4800" b="0" dirty="0" smtClean="0">
                <a:latin typeface="Chalkboard"/>
                <a:cs typeface="Chalkboard"/>
              </a:rPr>
              <a:t> </a:t>
            </a:r>
            <a:r>
              <a:rPr lang="en-US" sz="4800" b="0" dirty="0" err="1" smtClean="0">
                <a:latin typeface="Chalkboard"/>
                <a:cs typeface="Chalkboard"/>
              </a:rPr>
              <a:t>Lazu</a:t>
            </a:r>
            <a:endParaRPr lang="en-US" sz="4800" b="0" dirty="0" smtClean="0">
              <a:latin typeface="Chalkboard"/>
              <a:cs typeface="Chalkboard"/>
            </a:endParaRPr>
          </a:p>
          <a:p>
            <a:endParaRPr lang="en-US" b="0" dirty="0"/>
          </a:p>
          <a:p>
            <a:pPr>
              <a:buFont typeface="Arial"/>
              <a:buChar char="•"/>
            </a:pPr>
            <a:r>
              <a:rPr lang="en-US" sz="4800" b="0" dirty="0">
                <a:latin typeface="Chalkboard"/>
                <a:cs typeface="Chalkboard"/>
              </a:rPr>
              <a:t> I give </a:t>
            </a:r>
            <a:r>
              <a:rPr lang="en-US" sz="4800" b="0" dirty="0" smtClean="0">
                <a:latin typeface="Chalkboard"/>
                <a:cs typeface="Chalkboard"/>
              </a:rPr>
              <a:t>_______________ </a:t>
            </a:r>
            <a:r>
              <a:rPr lang="en-US" sz="4800" b="0" dirty="0">
                <a:latin typeface="Chalkboard"/>
                <a:cs typeface="Chalkboard"/>
              </a:rPr>
              <a:t>(Student’s name) permission to participate in the research study.</a:t>
            </a:r>
          </a:p>
          <a:p>
            <a:endParaRPr lang="en-US" sz="4000" b="0" dirty="0" smtClean="0">
              <a:latin typeface="Chalkboard"/>
              <a:cs typeface="Chalkboard"/>
            </a:endParaRPr>
          </a:p>
          <a:p>
            <a:r>
              <a:rPr lang="en-US" sz="4000" b="0" dirty="0">
                <a:latin typeface="Chalkboard"/>
                <a:cs typeface="Chalkboard"/>
              </a:rPr>
              <a:t>	</a:t>
            </a:r>
            <a:r>
              <a:rPr lang="en-US" sz="4000" b="0" dirty="0" smtClean="0">
                <a:latin typeface="Chalkboard"/>
                <a:cs typeface="Chalkboard"/>
              </a:rPr>
              <a:t> __________________                   _______________</a:t>
            </a:r>
          </a:p>
          <a:p>
            <a:r>
              <a:rPr lang="en-US" sz="4000" b="0" dirty="0" smtClean="0">
                <a:latin typeface="Chalkboard"/>
                <a:cs typeface="Chalkboard"/>
              </a:rPr>
              <a:t>       (</a:t>
            </a:r>
            <a:r>
              <a:rPr lang="en-US" sz="4000" b="0" dirty="0">
                <a:latin typeface="Chalkboard"/>
                <a:cs typeface="Chalkboard"/>
              </a:rPr>
              <a:t>Parent/ Guardian Signature)	</a:t>
            </a:r>
            <a:r>
              <a:rPr lang="en-US" sz="4000" b="0" dirty="0" smtClean="0">
                <a:latin typeface="Chalkboard"/>
                <a:cs typeface="Chalkboard"/>
              </a:rPr>
              <a:t>            Date</a:t>
            </a:r>
            <a:r>
              <a:rPr lang="en-US" sz="800" b="0" dirty="0"/>
              <a:t>	</a:t>
            </a:r>
            <a:r>
              <a:rPr lang="en-US" sz="800" dirty="0"/>
              <a:t>			(Date)</a:t>
            </a:r>
          </a:p>
          <a:p>
            <a:r>
              <a:rPr lang="en-US" sz="800" dirty="0"/>
              <a:t> </a:t>
            </a:r>
          </a:p>
          <a:p>
            <a:endParaRPr lang="en-US" sz="4800" dirty="0">
              <a:latin typeface="Chalkboard"/>
              <a:cs typeface="Chalkboard"/>
            </a:endParaRPr>
          </a:p>
          <a:p>
            <a:r>
              <a:rPr lang="en-US" dirty="0"/>
              <a:t>	 </a:t>
            </a:r>
          </a:p>
          <a:p>
            <a:endParaRPr lang="en-US" dirty="0"/>
          </a:p>
        </p:txBody>
      </p:sp>
    </p:spTree>
    <p:extLst>
      <p:ext uri="{BB962C8B-B14F-4D97-AF65-F5344CB8AC3E}">
        <p14:creationId xmlns:p14="http://schemas.microsoft.com/office/powerpoint/2010/main" val="2538616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Chalkboard"/>
                <a:ea typeface="ＭＳ Ｐゴシック" charset="0"/>
                <a:cs typeface="Chalkboard"/>
              </a:rPr>
              <a:t>Appendix </a:t>
            </a:r>
            <a:r>
              <a:rPr lang="en-US" b="1" dirty="0" smtClean="0">
                <a:latin typeface="Chalkboard"/>
                <a:ea typeface="ＭＳ Ｐゴシック" charset="0"/>
                <a:cs typeface="Chalkboard"/>
              </a:rPr>
              <a:t>B- Teacher </a:t>
            </a:r>
            <a:r>
              <a:rPr lang="en-US" b="1" dirty="0">
                <a:latin typeface="Chalkboard"/>
                <a:ea typeface="ＭＳ Ｐゴシック" charset="0"/>
                <a:cs typeface="Chalkboard"/>
              </a:rPr>
              <a:t>Release Form</a:t>
            </a:r>
            <a:endParaRPr lang="en-US" b="1" dirty="0"/>
          </a:p>
        </p:txBody>
      </p:sp>
      <p:sp>
        <p:nvSpPr>
          <p:cNvPr id="3" name="Content Placeholder 2"/>
          <p:cNvSpPr>
            <a:spLocks noGrp="1"/>
          </p:cNvSpPr>
          <p:nvPr>
            <p:ph idx="1"/>
          </p:nvPr>
        </p:nvSpPr>
        <p:spPr>
          <a:xfrm>
            <a:off x="822960" y="914400"/>
            <a:ext cx="7520940" cy="4786705"/>
          </a:xfrm>
        </p:spPr>
        <p:txBody>
          <a:bodyPr>
            <a:normAutofit lnSpcReduction="10000"/>
          </a:bodyPr>
          <a:lstStyle/>
          <a:p>
            <a:pPr>
              <a:buFont typeface="Arial"/>
              <a:buChar char="•"/>
            </a:pPr>
            <a:r>
              <a:rPr lang="en-US" sz="1300" b="0" dirty="0">
                <a:latin typeface="Chalkboard"/>
                <a:cs typeface="Chalkboard"/>
              </a:rPr>
              <a:t>Dear Teacher,</a:t>
            </a:r>
          </a:p>
          <a:p>
            <a:pPr>
              <a:buFont typeface="Arial"/>
              <a:buChar char="•"/>
            </a:pPr>
            <a:r>
              <a:rPr lang="en-US" sz="1300" b="0" dirty="0">
                <a:latin typeface="Chalkboard"/>
                <a:cs typeface="Chalkboard"/>
              </a:rPr>
              <a:t>I am currently a graduate student in the Childhood Education Masters program at Brooklyn College.  I am conducting </a:t>
            </a:r>
            <a:r>
              <a:rPr lang="en-US" sz="1300" b="0" dirty="0" smtClean="0">
                <a:latin typeface="Chalkboard"/>
                <a:cs typeface="Chalkboard"/>
              </a:rPr>
              <a:t>an Action Research Project</a:t>
            </a:r>
            <a:r>
              <a:rPr lang="en-US" sz="1300" b="0" dirty="0">
                <a:solidFill>
                  <a:srgbClr val="7030A0"/>
                </a:solidFill>
                <a:latin typeface="Chalkboard"/>
                <a:cs typeface="Chalkboard"/>
              </a:rPr>
              <a:t> </a:t>
            </a:r>
            <a:r>
              <a:rPr lang="en-US" sz="1300" b="0" dirty="0" smtClean="0">
                <a:latin typeface="Chalkboard"/>
                <a:cs typeface="Chalkboard"/>
              </a:rPr>
              <a:t>to </a:t>
            </a:r>
            <a:r>
              <a:rPr lang="en-US" sz="1300" b="0" dirty="0">
                <a:latin typeface="Chalkboard"/>
                <a:cs typeface="Chalkboard"/>
              </a:rPr>
              <a:t>see whether or not bullying interventions promote awareness and decrease prevalence. Therefore, I am requesting your permission to use your class to administer and collect data for my research study. I am requesting to use your class of third-grade students, in which I will incorporate a bullying unit using literature and role-play, for one 40-minute period, 3 times a week, for 4 weeks. All of the lessons will be administered during your students’ scheduled classroom instruction for this subject, and all standards and lesson objectives will be addressed and accomplished.</a:t>
            </a:r>
          </a:p>
          <a:p>
            <a:pPr>
              <a:buFont typeface="Arial"/>
              <a:buChar char="•"/>
            </a:pPr>
            <a:r>
              <a:rPr lang="en-US" sz="1300" b="0" dirty="0">
                <a:latin typeface="Chalkboard"/>
                <a:cs typeface="Chalkboard"/>
              </a:rPr>
              <a:t>The results of the </a:t>
            </a:r>
            <a:r>
              <a:rPr lang="en-US" sz="1300" b="0" dirty="0" smtClean="0">
                <a:solidFill>
                  <a:srgbClr val="000000"/>
                </a:solidFill>
                <a:latin typeface="Chalkboard"/>
                <a:cs typeface="Chalkboard"/>
              </a:rPr>
              <a:t>Action Research Project </a:t>
            </a:r>
            <a:r>
              <a:rPr lang="en-US" sz="1300" b="0" dirty="0" smtClean="0">
                <a:latin typeface="Chalkboard"/>
                <a:cs typeface="Chalkboard"/>
              </a:rPr>
              <a:t>will </a:t>
            </a:r>
            <a:r>
              <a:rPr lang="en-US" sz="1300" b="0" dirty="0">
                <a:latin typeface="Chalkboard"/>
                <a:cs typeface="Chalkboard"/>
              </a:rPr>
              <a:t>be reported as a group study, which means that all students’ names and all corresponding information will remain completely anonymous.  If you have any questions or concerns, please feel free to contact me via email at </a:t>
            </a:r>
            <a:r>
              <a:rPr lang="en-US" sz="1300" b="0" u="sng" dirty="0">
                <a:latin typeface="Chalkboard"/>
                <a:cs typeface="Chalkboard"/>
                <a:hlinkClick r:id="rId2"/>
              </a:rPr>
              <a:t>Elazu26@yahoo.com</a:t>
            </a:r>
            <a:r>
              <a:rPr lang="en-US" sz="1300" b="0" dirty="0">
                <a:latin typeface="Chalkboard"/>
                <a:cs typeface="Chalkboard"/>
              </a:rPr>
              <a:t>.</a:t>
            </a:r>
          </a:p>
          <a:p>
            <a:r>
              <a:rPr lang="en-US" sz="1300" b="0" dirty="0" smtClean="0">
                <a:latin typeface="Chalkboard"/>
                <a:cs typeface="Chalkboard"/>
              </a:rPr>
              <a:t>       Thank </a:t>
            </a:r>
            <a:r>
              <a:rPr lang="en-US" sz="1300" b="0" dirty="0">
                <a:latin typeface="Chalkboard"/>
                <a:cs typeface="Chalkboard"/>
              </a:rPr>
              <a:t>you in advance for your support!</a:t>
            </a:r>
          </a:p>
          <a:p>
            <a:r>
              <a:rPr lang="en-US" sz="1300" b="0" dirty="0" smtClean="0">
                <a:latin typeface="Chalkboard"/>
                <a:cs typeface="Chalkboard"/>
              </a:rPr>
              <a:t>       Sincerely,</a:t>
            </a:r>
            <a:endParaRPr lang="en-US" sz="1300" b="0" dirty="0">
              <a:latin typeface="Chalkboard"/>
              <a:cs typeface="Chalkboard"/>
            </a:endParaRPr>
          </a:p>
          <a:p>
            <a:r>
              <a:rPr lang="en-US" sz="1300" b="0" dirty="0" smtClean="0">
                <a:latin typeface="Chalkboard"/>
                <a:cs typeface="Chalkboard"/>
              </a:rPr>
              <a:t>       </a:t>
            </a:r>
            <a:r>
              <a:rPr lang="en-US" sz="1300" b="0" dirty="0" err="1" smtClean="0">
                <a:latin typeface="Chalkboard"/>
                <a:cs typeface="Chalkboard"/>
              </a:rPr>
              <a:t>Elyssa</a:t>
            </a:r>
            <a:r>
              <a:rPr lang="en-US" sz="1300" b="0" dirty="0" smtClean="0">
                <a:latin typeface="Chalkboard"/>
                <a:cs typeface="Chalkboard"/>
              </a:rPr>
              <a:t> </a:t>
            </a:r>
            <a:r>
              <a:rPr lang="en-US" sz="1300" b="0" dirty="0" err="1" smtClean="0">
                <a:latin typeface="Chalkboard"/>
                <a:cs typeface="Chalkboard"/>
              </a:rPr>
              <a:t>Lazu</a:t>
            </a:r>
            <a:endParaRPr lang="en-US" sz="1300" b="0" dirty="0" smtClean="0">
              <a:latin typeface="Chalkboard"/>
              <a:cs typeface="Chalkboard"/>
            </a:endParaRPr>
          </a:p>
          <a:p>
            <a:pPr>
              <a:buFont typeface="Arial"/>
              <a:buChar char="•"/>
            </a:pPr>
            <a:r>
              <a:rPr lang="en-US" sz="1200" b="0" dirty="0">
                <a:latin typeface="Chalkboard"/>
                <a:cs typeface="Chalkboard"/>
              </a:rPr>
              <a:t>I give </a:t>
            </a:r>
            <a:r>
              <a:rPr lang="en-US" sz="1200" b="0" dirty="0" smtClean="0">
                <a:latin typeface="Chalkboard"/>
                <a:cs typeface="Chalkboard"/>
              </a:rPr>
              <a:t>________________ </a:t>
            </a:r>
            <a:r>
              <a:rPr lang="en-US" sz="1200" b="0" dirty="0">
                <a:latin typeface="Chalkboard"/>
                <a:cs typeface="Chalkboard"/>
              </a:rPr>
              <a:t>(Student’s name) permission to participate in the research study.</a:t>
            </a:r>
          </a:p>
          <a:p>
            <a:r>
              <a:rPr lang="en-US" sz="1200" b="0" dirty="0" smtClean="0"/>
              <a:t>         ______________________                _______________</a:t>
            </a:r>
          </a:p>
          <a:p>
            <a:r>
              <a:rPr lang="en-US" sz="1200" b="0" dirty="0" smtClean="0"/>
              <a:t>              (</a:t>
            </a:r>
            <a:r>
              <a:rPr lang="en-US" sz="1200" b="0" dirty="0"/>
              <a:t>Teacher’s </a:t>
            </a:r>
            <a:r>
              <a:rPr lang="en-US" sz="1200" b="0" dirty="0" smtClean="0"/>
              <a:t>Signature</a:t>
            </a:r>
            <a:r>
              <a:rPr lang="en-US" sz="1200" b="0" dirty="0"/>
              <a:t> </a:t>
            </a:r>
            <a:r>
              <a:rPr lang="en-US" sz="1200" b="0" dirty="0" smtClean="0"/>
              <a:t>                             </a:t>
            </a:r>
            <a:r>
              <a:rPr lang="en-US" sz="1200" b="0" dirty="0"/>
              <a:t>(Date)</a:t>
            </a:r>
          </a:p>
          <a:p>
            <a:r>
              <a:rPr lang="en-US" sz="1200" b="0" dirty="0"/>
              <a:t> </a:t>
            </a:r>
          </a:p>
          <a:p>
            <a:endParaRPr lang="en-US" sz="1200" b="0" dirty="0">
              <a:latin typeface="Chalkboard"/>
              <a:cs typeface="Chalkboard"/>
            </a:endParaRPr>
          </a:p>
          <a:p>
            <a:endParaRPr lang="en-US" b="0" dirty="0"/>
          </a:p>
        </p:txBody>
      </p:sp>
    </p:spTree>
    <p:extLst>
      <p:ext uri="{BB962C8B-B14F-4D97-AF65-F5344CB8AC3E}">
        <p14:creationId xmlns:p14="http://schemas.microsoft.com/office/powerpoint/2010/main" val="78362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Chalkboard"/>
                <a:ea typeface="ＭＳ Ｐゴシック" charset="0"/>
                <a:cs typeface="Chalkboard"/>
              </a:rPr>
              <a:t>Appendix C- Principal Release Form</a:t>
            </a:r>
            <a:endParaRPr lang="en-US" b="1" dirty="0">
              <a:latin typeface="Chalkboard"/>
              <a:cs typeface="Chalkboard"/>
            </a:endParaRPr>
          </a:p>
        </p:txBody>
      </p:sp>
      <p:sp>
        <p:nvSpPr>
          <p:cNvPr id="3" name="Content Placeholder 2"/>
          <p:cNvSpPr>
            <a:spLocks noGrp="1"/>
          </p:cNvSpPr>
          <p:nvPr>
            <p:ph idx="1"/>
          </p:nvPr>
        </p:nvSpPr>
        <p:spPr>
          <a:xfrm>
            <a:off x="822960" y="914400"/>
            <a:ext cx="7520940" cy="3918748"/>
          </a:xfrm>
        </p:spPr>
        <p:txBody>
          <a:bodyPr>
            <a:normAutofit fontScale="77500" lnSpcReduction="20000"/>
          </a:bodyPr>
          <a:lstStyle/>
          <a:p>
            <a:pPr>
              <a:buFont typeface="Arial"/>
              <a:buChar char="•"/>
            </a:pPr>
            <a:r>
              <a:rPr lang="en-US" b="0" dirty="0">
                <a:latin typeface="Chalkboard"/>
                <a:cs typeface="Chalkboard"/>
              </a:rPr>
              <a:t>Dear Principal</a:t>
            </a:r>
            <a:r>
              <a:rPr lang="en-US" b="0" dirty="0" smtClean="0">
                <a:latin typeface="Chalkboard"/>
                <a:cs typeface="Chalkboard"/>
              </a:rPr>
              <a:t>,</a:t>
            </a:r>
            <a:endParaRPr lang="en-US" b="0" dirty="0">
              <a:latin typeface="Chalkboard"/>
              <a:cs typeface="Chalkboard"/>
            </a:endParaRPr>
          </a:p>
          <a:p>
            <a:pPr>
              <a:lnSpc>
                <a:spcPct val="110000"/>
              </a:lnSpc>
              <a:buFont typeface="Arial"/>
              <a:buChar char="•"/>
            </a:pPr>
            <a:r>
              <a:rPr lang="en-US" b="0" dirty="0" smtClean="0">
                <a:latin typeface="Chalkboard"/>
                <a:cs typeface="Chalkboard"/>
              </a:rPr>
              <a:t>I </a:t>
            </a:r>
            <a:r>
              <a:rPr lang="en-US" b="0" dirty="0">
                <a:latin typeface="Chalkboard"/>
                <a:cs typeface="Chalkboard"/>
              </a:rPr>
              <a:t>am currently a graduate student in the Childhood Education Masters program at Brooklyn College.  I am conducting a research study to see whether or not bullying interventions promote awareness and decrease prevalence.  Therefore, I am requesting your permission to use your student’s data for my </a:t>
            </a:r>
            <a:r>
              <a:rPr lang="en-US" b="0" dirty="0" smtClean="0">
                <a:latin typeface="Chalkboard"/>
                <a:cs typeface="Chalkboard"/>
              </a:rPr>
              <a:t>Action Research Project. </a:t>
            </a:r>
            <a:r>
              <a:rPr lang="en-US" b="0" dirty="0">
                <a:latin typeface="Chalkboard"/>
                <a:cs typeface="Chalkboard"/>
              </a:rPr>
              <a:t>I am requesting to use one class of third-grade students, in which I will incorporate a bullying intervention unit using literature and role-play, for one 40-minute period, 3 times a week, for 4 weeks. All of the lessons will be administered during your student’s scheduled classroom instruction for this subject, and all standards and lesson objectives will be addressed and accomplished.</a:t>
            </a:r>
          </a:p>
          <a:p>
            <a:pPr>
              <a:lnSpc>
                <a:spcPct val="110000"/>
              </a:lnSpc>
              <a:buFont typeface="Arial"/>
              <a:buChar char="•"/>
            </a:pPr>
            <a:r>
              <a:rPr lang="en-US" b="0" dirty="0">
                <a:latin typeface="Chalkboard"/>
                <a:cs typeface="Chalkboard"/>
              </a:rPr>
              <a:t>All results of the </a:t>
            </a:r>
            <a:r>
              <a:rPr lang="en-US" b="0" dirty="0" smtClean="0">
                <a:latin typeface="Chalkboard"/>
                <a:cs typeface="Chalkboard"/>
              </a:rPr>
              <a:t>Action Research Project </a:t>
            </a:r>
            <a:r>
              <a:rPr lang="en-US" b="0" dirty="0">
                <a:latin typeface="Chalkboard"/>
                <a:cs typeface="Chalkboard"/>
              </a:rPr>
              <a:t>will be reported as a group study, which means that all students’ names and all corresponding information will remain completely anonymous.  If you have any questions or concerns, please feel free to contact me via email at Elazu26@yahoo.com.</a:t>
            </a:r>
          </a:p>
          <a:p>
            <a:pPr>
              <a:lnSpc>
                <a:spcPct val="110000"/>
              </a:lnSpc>
            </a:pPr>
            <a:r>
              <a:rPr lang="en-US" b="0" dirty="0" smtClean="0">
                <a:latin typeface="Chalkboard"/>
                <a:cs typeface="Chalkboard"/>
              </a:rPr>
              <a:t>      Thank </a:t>
            </a:r>
            <a:r>
              <a:rPr lang="en-US" b="0" dirty="0">
                <a:latin typeface="Chalkboard"/>
                <a:cs typeface="Chalkboard"/>
              </a:rPr>
              <a:t>you in advance for your support!</a:t>
            </a:r>
          </a:p>
          <a:p>
            <a:pPr>
              <a:lnSpc>
                <a:spcPct val="110000"/>
              </a:lnSpc>
            </a:pPr>
            <a:r>
              <a:rPr lang="en-US" b="0" dirty="0" smtClean="0">
                <a:latin typeface="Chalkboard"/>
                <a:cs typeface="Chalkboard"/>
              </a:rPr>
              <a:t>      Sincerely,</a:t>
            </a:r>
            <a:endParaRPr lang="en-US" b="0" dirty="0">
              <a:latin typeface="Chalkboard"/>
              <a:cs typeface="Chalkboard"/>
            </a:endParaRPr>
          </a:p>
          <a:p>
            <a:pPr>
              <a:lnSpc>
                <a:spcPct val="110000"/>
              </a:lnSpc>
            </a:pPr>
            <a:r>
              <a:rPr lang="en-US" b="0" dirty="0" smtClean="0">
                <a:latin typeface="Chalkboard"/>
                <a:cs typeface="Chalkboard"/>
              </a:rPr>
              <a:t>      </a:t>
            </a:r>
            <a:r>
              <a:rPr lang="en-US" b="0" dirty="0" err="1" smtClean="0">
                <a:latin typeface="Chalkboard"/>
                <a:cs typeface="Chalkboard"/>
              </a:rPr>
              <a:t>Elyssa</a:t>
            </a:r>
            <a:r>
              <a:rPr lang="en-US" b="0" dirty="0" smtClean="0">
                <a:latin typeface="Chalkboard"/>
                <a:cs typeface="Chalkboard"/>
              </a:rPr>
              <a:t> </a:t>
            </a:r>
            <a:r>
              <a:rPr lang="en-US" b="0" dirty="0" err="1" smtClean="0">
                <a:latin typeface="Chalkboard"/>
                <a:cs typeface="Chalkboard"/>
              </a:rPr>
              <a:t>Lazu</a:t>
            </a:r>
            <a:endParaRPr lang="en-US" b="0" dirty="0" smtClean="0">
              <a:latin typeface="Chalkboard"/>
              <a:cs typeface="Chalkboard"/>
            </a:endParaRPr>
          </a:p>
          <a:p>
            <a:pPr>
              <a:lnSpc>
                <a:spcPct val="110000"/>
              </a:lnSpc>
              <a:buFont typeface="Arial"/>
              <a:buChar char="•"/>
            </a:pPr>
            <a:r>
              <a:rPr lang="en-US" b="0" dirty="0">
                <a:latin typeface="Chalkboard"/>
                <a:cs typeface="Chalkboard"/>
              </a:rPr>
              <a:t>I give the student </a:t>
            </a:r>
            <a:r>
              <a:rPr lang="en-US" b="0" dirty="0" smtClean="0">
                <a:latin typeface="Chalkboard"/>
                <a:cs typeface="Chalkboard"/>
              </a:rPr>
              <a:t>_______ </a:t>
            </a:r>
            <a:r>
              <a:rPr lang="en-US" b="0" dirty="0">
                <a:latin typeface="Chalkboard"/>
                <a:cs typeface="Chalkboard"/>
              </a:rPr>
              <a:t>(Student’s name) permission to participate in the research study.</a:t>
            </a:r>
          </a:p>
          <a:p>
            <a:pPr>
              <a:lnSpc>
                <a:spcPct val="110000"/>
              </a:lnSpc>
            </a:pPr>
            <a:r>
              <a:rPr lang="en-US" b="0" dirty="0" smtClean="0"/>
              <a:t>         ____________________                                  _________________</a:t>
            </a:r>
          </a:p>
          <a:p>
            <a:pPr>
              <a:lnSpc>
                <a:spcPct val="110000"/>
              </a:lnSpc>
            </a:pPr>
            <a:r>
              <a:rPr lang="en-US" b="0" dirty="0" smtClean="0"/>
              <a:t>        Principal’s </a:t>
            </a:r>
            <a:r>
              <a:rPr lang="en-US" b="0" dirty="0"/>
              <a:t>Signature)		 </a:t>
            </a:r>
            <a:r>
              <a:rPr lang="en-US" b="0" dirty="0" smtClean="0"/>
              <a:t>                    </a:t>
            </a:r>
            <a:r>
              <a:rPr lang="en-US" b="0" dirty="0"/>
              <a:t>(Date)</a:t>
            </a:r>
          </a:p>
          <a:p>
            <a:pPr>
              <a:lnSpc>
                <a:spcPct val="110000"/>
              </a:lnSpc>
            </a:pPr>
            <a:endParaRPr lang="en-US" dirty="0">
              <a:latin typeface="Chalkboard"/>
              <a:cs typeface="Chalkboard"/>
            </a:endParaRPr>
          </a:p>
          <a:p>
            <a:endParaRPr lang="en-US" dirty="0"/>
          </a:p>
        </p:txBody>
      </p:sp>
    </p:spTree>
    <p:extLst>
      <p:ext uri="{BB962C8B-B14F-4D97-AF65-F5344CB8AC3E}">
        <p14:creationId xmlns:p14="http://schemas.microsoft.com/office/powerpoint/2010/main" val="1277897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4046506"/>
          </a:xfrm>
        </p:spPr>
        <p:txBody>
          <a:bodyPr>
            <a:normAutofit lnSpcReduction="10000"/>
          </a:bodyPr>
          <a:lstStyle/>
          <a:p>
            <a:pPr>
              <a:spcBef>
                <a:spcPts val="0"/>
              </a:spcBef>
            </a:pPr>
            <a:r>
              <a:rPr lang="en-US" sz="1400" b="0" i="1" dirty="0" smtClean="0">
                <a:latin typeface="Chalkboard"/>
                <a:cs typeface="Chalkboard"/>
              </a:rPr>
              <a:t>Is bullying a concern for you?</a:t>
            </a:r>
          </a:p>
          <a:p>
            <a:pPr marL="0" indent="0">
              <a:spcBef>
                <a:spcPts val="0"/>
              </a:spcBef>
            </a:pPr>
            <a:r>
              <a:rPr lang="en-US" sz="1400" b="0" dirty="0" smtClean="0">
                <a:latin typeface="Chalkboard"/>
                <a:cs typeface="Chalkboard"/>
              </a:rPr>
              <a:t>a) Yes b) No</a:t>
            </a:r>
          </a:p>
          <a:p>
            <a:pPr marL="0" indent="0">
              <a:spcBef>
                <a:spcPts val="0"/>
              </a:spcBef>
            </a:pPr>
            <a:r>
              <a:rPr lang="en-US" sz="1400" b="0" i="1" dirty="0" smtClean="0">
                <a:latin typeface="Chalkboard"/>
                <a:cs typeface="Chalkboard"/>
              </a:rPr>
              <a:t>Have you ever been bullied?</a:t>
            </a:r>
          </a:p>
          <a:p>
            <a:pPr marL="0" indent="0">
              <a:spcBef>
                <a:spcPts val="0"/>
              </a:spcBef>
            </a:pPr>
            <a:r>
              <a:rPr lang="en-US" sz="1400" b="0" dirty="0" smtClean="0">
                <a:latin typeface="Chalkboard"/>
                <a:cs typeface="Chalkboard"/>
              </a:rPr>
              <a:t>a) Yes b) No</a:t>
            </a:r>
          </a:p>
          <a:p>
            <a:pPr marL="0" indent="0">
              <a:spcBef>
                <a:spcPts val="0"/>
              </a:spcBef>
            </a:pPr>
            <a:r>
              <a:rPr lang="en-US" sz="1400" b="0" i="1" dirty="0" smtClean="0">
                <a:latin typeface="Chalkboard"/>
                <a:cs typeface="Chalkboard"/>
              </a:rPr>
              <a:t>If yes, Has it taken place within the past 12 months?</a:t>
            </a:r>
          </a:p>
          <a:p>
            <a:pPr marL="0" indent="0">
              <a:spcBef>
                <a:spcPts val="0"/>
              </a:spcBef>
            </a:pPr>
            <a:r>
              <a:rPr lang="en-US" sz="1400" b="0" dirty="0" smtClean="0">
                <a:latin typeface="Chalkboard"/>
                <a:cs typeface="Chalkboard"/>
              </a:rPr>
              <a:t>a) Yes b) No</a:t>
            </a:r>
          </a:p>
          <a:p>
            <a:pPr marL="0" indent="0">
              <a:spcBef>
                <a:spcPts val="0"/>
              </a:spcBef>
            </a:pPr>
            <a:r>
              <a:rPr lang="en-US" sz="1400" b="0" i="1" dirty="0" smtClean="0">
                <a:latin typeface="Chalkboard"/>
                <a:cs typeface="Chalkboard"/>
              </a:rPr>
              <a:t>If yes, where did it take place?</a:t>
            </a:r>
          </a:p>
          <a:p>
            <a:pPr marL="0" indent="0">
              <a:spcBef>
                <a:spcPts val="0"/>
              </a:spcBef>
            </a:pPr>
            <a:r>
              <a:rPr lang="en-US" sz="1400" b="0" dirty="0" smtClean="0">
                <a:latin typeface="Chalkboard"/>
                <a:cs typeface="Chalkboard"/>
              </a:rPr>
              <a:t>a) Neighborhood b) Home c) Park</a:t>
            </a:r>
          </a:p>
          <a:p>
            <a:pPr marL="0" indent="0">
              <a:spcBef>
                <a:spcPts val="0"/>
              </a:spcBef>
            </a:pPr>
            <a:r>
              <a:rPr lang="en-US" sz="1400" b="0" dirty="0" smtClean="0">
                <a:latin typeface="Chalkboard"/>
                <a:cs typeface="Chalkboard"/>
              </a:rPr>
              <a:t>d) School Bus e) lunchroom f) halls</a:t>
            </a:r>
          </a:p>
          <a:p>
            <a:pPr marL="0" indent="0">
              <a:spcBef>
                <a:spcPts val="0"/>
              </a:spcBef>
            </a:pPr>
            <a:r>
              <a:rPr lang="en-US" sz="1400" b="0" dirty="0" smtClean="0">
                <a:latin typeface="Chalkboard"/>
                <a:cs typeface="Chalkboard"/>
              </a:rPr>
              <a:t>g) Classroom h) other__________</a:t>
            </a:r>
          </a:p>
          <a:p>
            <a:pPr>
              <a:spcBef>
                <a:spcPts val="0"/>
              </a:spcBef>
            </a:pPr>
            <a:r>
              <a:rPr lang="en-US" sz="1400" b="0" i="1" dirty="0">
                <a:latin typeface="Chalkboard"/>
                <a:cs typeface="Chalkboard"/>
              </a:rPr>
              <a:t>How were you bullied?</a:t>
            </a:r>
          </a:p>
          <a:p>
            <a:pPr>
              <a:spcBef>
                <a:spcPts val="0"/>
              </a:spcBef>
              <a:buAutoNum type="alphaLcParenR"/>
            </a:pPr>
            <a:r>
              <a:rPr lang="en-US" sz="1400" b="0" dirty="0">
                <a:latin typeface="Chalkboard"/>
                <a:cs typeface="Chalkboard"/>
              </a:rPr>
              <a:t>Teased and called names</a:t>
            </a:r>
          </a:p>
          <a:p>
            <a:pPr>
              <a:spcBef>
                <a:spcPts val="0"/>
              </a:spcBef>
              <a:buAutoNum type="alphaLcParenR"/>
            </a:pPr>
            <a:r>
              <a:rPr lang="en-US" sz="1400" b="0" dirty="0">
                <a:latin typeface="Chalkboard"/>
                <a:cs typeface="Chalkboard"/>
              </a:rPr>
              <a:t>Hit and/or kicked or pushed</a:t>
            </a:r>
          </a:p>
          <a:p>
            <a:pPr>
              <a:spcBef>
                <a:spcPts val="0"/>
              </a:spcBef>
              <a:buAutoNum type="alphaLcParenR"/>
            </a:pPr>
            <a:r>
              <a:rPr lang="en-US" sz="1400" b="0" dirty="0">
                <a:latin typeface="Chalkboard"/>
                <a:cs typeface="Chalkboard"/>
              </a:rPr>
              <a:t>Being left out of groups</a:t>
            </a:r>
          </a:p>
          <a:p>
            <a:pPr>
              <a:spcBef>
                <a:spcPts val="0"/>
              </a:spcBef>
              <a:buAutoNum type="alphaLcParenR"/>
            </a:pPr>
            <a:r>
              <a:rPr lang="en-US" sz="1400" b="0" dirty="0">
                <a:latin typeface="Chalkboard"/>
                <a:cs typeface="Chalkboard"/>
              </a:rPr>
              <a:t>Threats to hurt me</a:t>
            </a:r>
          </a:p>
          <a:p>
            <a:pPr>
              <a:spcBef>
                <a:spcPts val="0"/>
              </a:spcBef>
              <a:buAutoNum type="alphaLcParenR"/>
            </a:pPr>
            <a:r>
              <a:rPr lang="en-US" sz="1400" b="0" dirty="0">
                <a:latin typeface="Chalkboard"/>
                <a:cs typeface="Chalkboard"/>
              </a:rPr>
              <a:t>Threats to hurt me on my way to and from school</a:t>
            </a:r>
          </a:p>
          <a:p>
            <a:pPr>
              <a:spcBef>
                <a:spcPts val="0"/>
              </a:spcBef>
              <a:buAutoNum type="alphaLcParenR"/>
            </a:pPr>
            <a:r>
              <a:rPr lang="en-US" sz="1400" b="0" dirty="0">
                <a:latin typeface="Chalkboard"/>
                <a:cs typeface="Chalkboard"/>
              </a:rPr>
              <a:t>By phone or text</a:t>
            </a:r>
          </a:p>
          <a:p>
            <a:pPr marL="0" indent="0"/>
            <a:endParaRPr lang="en-US" sz="1400" b="0" dirty="0">
              <a:latin typeface="Chalkboard"/>
              <a:cs typeface="Chalkboard"/>
            </a:endParaRPr>
          </a:p>
        </p:txBody>
      </p:sp>
      <p:sp>
        <p:nvSpPr>
          <p:cNvPr id="4" name="Content Placeholder 3"/>
          <p:cNvSpPr>
            <a:spLocks noGrp="1"/>
          </p:cNvSpPr>
          <p:nvPr>
            <p:ph sz="half" idx="2"/>
          </p:nvPr>
        </p:nvSpPr>
        <p:spPr>
          <a:xfrm>
            <a:off x="4700016" y="1097279"/>
            <a:ext cx="3200400" cy="4329733"/>
          </a:xfrm>
        </p:spPr>
        <p:txBody>
          <a:bodyPr>
            <a:normAutofit lnSpcReduction="10000"/>
          </a:bodyPr>
          <a:lstStyle/>
          <a:p>
            <a:pPr marL="0">
              <a:spcBef>
                <a:spcPts val="0"/>
              </a:spcBef>
            </a:pPr>
            <a:r>
              <a:rPr lang="en-US" sz="1400" b="0" dirty="0" smtClean="0">
                <a:latin typeface="Chalkboard"/>
                <a:cs typeface="Chalkboard"/>
              </a:rPr>
              <a:t>Have you felt sick after being bullied?</a:t>
            </a:r>
          </a:p>
          <a:p>
            <a:pPr>
              <a:spcBef>
                <a:spcPts val="0"/>
              </a:spcBef>
              <a:buAutoNum type="alphaLcParenR"/>
            </a:pPr>
            <a:r>
              <a:rPr lang="en-US" sz="1400" b="0" dirty="0" smtClean="0">
                <a:latin typeface="Chalkboard"/>
                <a:cs typeface="Chalkboard"/>
              </a:rPr>
              <a:t>Yes b) No</a:t>
            </a:r>
          </a:p>
          <a:p>
            <a:pPr marL="0" indent="0">
              <a:spcBef>
                <a:spcPts val="0"/>
              </a:spcBef>
            </a:pPr>
            <a:r>
              <a:rPr lang="en-US" sz="1400" b="0" i="1" dirty="0" smtClean="0">
                <a:latin typeface="Chalkboard"/>
                <a:cs typeface="Chalkboard"/>
              </a:rPr>
              <a:t>How often have you missed school because you feel unsafe, uncomfortable or nervous at school or on your way to and from school?</a:t>
            </a:r>
          </a:p>
          <a:p>
            <a:pPr>
              <a:spcBef>
                <a:spcPts val="0"/>
              </a:spcBef>
              <a:buAutoNum type="alphaLcParenR"/>
            </a:pPr>
            <a:r>
              <a:rPr lang="en-US" sz="1400" b="0" dirty="0" smtClean="0">
                <a:latin typeface="Chalkboard"/>
                <a:cs typeface="Chalkboard"/>
              </a:rPr>
              <a:t>Never b) sometimes (1-2x’s a month)</a:t>
            </a:r>
          </a:p>
          <a:p>
            <a:pPr marL="0" indent="0">
              <a:spcBef>
                <a:spcPts val="0"/>
              </a:spcBef>
            </a:pPr>
            <a:r>
              <a:rPr lang="en-US" sz="1400" b="0" dirty="0" smtClean="0">
                <a:latin typeface="Chalkboard"/>
                <a:cs typeface="Chalkboard"/>
              </a:rPr>
              <a:t>c) Regularly (1-2 x’s a </a:t>
            </a:r>
            <a:r>
              <a:rPr lang="en-US" sz="1400" b="0" dirty="0" err="1" smtClean="0">
                <a:latin typeface="Chalkboard"/>
                <a:cs typeface="Chalkboard"/>
              </a:rPr>
              <a:t>wk</a:t>
            </a:r>
            <a:r>
              <a:rPr lang="en-US" sz="1400" b="0" dirty="0" smtClean="0">
                <a:latin typeface="Chalkboard"/>
                <a:cs typeface="Chalkboard"/>
              </a:rPr>
              <a:t>)</a:t>
            </a:r>
          </a:p>
          <a:p>
            <a:pPr marL="0" indent="0">
              <a:spcBef>
                <a:spcPts val="0"/>
              </a:spcBef>
            </a:pPr>
            <a:r>
              <a:rPr lang="en-US" sz="1400" b="0" dirty="0" smtClean="0">
                <a:latin typeface="Chalkboard"/>
                <a:cs typeface="Chalkboard"/>
              </a:rPr>
              <a:t>d) everyday</a:t>
            </a:r>
          </a:p>
          <a:p>
            <a:pPr marL="0" indent="0">
              <a:spcBef>
                <a:spcPts val="0"/>
              </a:spcBef>
            </a:pPr>
            <a:r>
              <a:rPr lang="en-US" sz="1400" b="0" i="1" dirty="0" smtClean="0">
                <a:latin typeface="Chalkboard"/>
                <a:cs typeface="Chalkboard"/>
              </a:rPr>
              <a:t>If you witnessed someone getting bullied, what would you do?</a:t>
            </a:r>
          </a:p>
          <a:p>
            <a:pPr marL="0" indent="0">
              <a:spcBef>
                <a:spcPts val="0"/>
              </a:spcBef>
            </a:pPr>
            <a:r>
              <a:rPr lang="en-US" sz="1400" b="0" dirty="0" smtClean="0">
                <a:latin typeface="Chalkboard"/>
                <a:cs typeface="Chalkboard"/>
              </a:rPr>
              <a:t>a)Tell someone  b) mind your business  c) join in d) sit and watch</a:t>
            </a:r>
          </a:p>
          <a:p>
            <a:pPr marL="0" indent="0">
              <a:lnSpc>
                <a:spcPct val="10000"/>
              </a:lnSpc>
              <a:spcBef>
                <a:spcPts val="0"/>
              </a:spcBef>
            </a:pPr>
            <a:r>
              <a:rPr lang="en-US" sz="1400" b="0" i="1" dirty="0" smtClean="0">
                <a:latin typeface="Chalkboard"/>
                <a:cs typeface="Chalkboard"/>
              </a:rPr>
              <a:t>Has an adult at school talked to your class on bullying?</a:t>
            </a:r>
          </a:p>
          <a:p>
            <a:pPr>
              <a:lnSpc>
                <a:spcPct val="10000"/>
              </a:lnSpc>
              <a:spcBef>
                <a:spcPts val="0"/>
              </a:spcBef>
              <a:buAutoNum type="alphaLcParenR"/>
            </a:pPr>
            <a:r>
              <a:rPr lang="en-US" sz="1400" b="0" dirty="0" smtClean="0">
                <a:latin typeface="Chalkboard"/>
                <a:cs typeface="Chalkboard"/>
              </a:rPr>
              <a:t>Once, but they don</a:t>
            </a:r>
            <a:r>
              <a:rPr lang="fr-FR" sz="1400" b="0" dirty="0" smtClean="0">
                <a:latin typeface="Chalkboard"/>
                <a:cs typeface="Chalkboard"/>
              </a:rPr>
              <a:t>’</a:t>
            </a:r>
            <a:r>
              <a:rPr lang="en-US" sz="1400" b="0" dirty="0" smtClean="0">
                <a:latin typeface="Chalkboard"/>
                <a:cs typeface="Chalkboard"/>
              </a:rPr>
              <a:t>t understand what is going on</a:t>
            </a:r>
          </a:p>
          <a:p>
            <a:pPr>
              <a:lnSpc>
                <a:spcPct val="10000"/>
              </a:lnSpc>
              <a:spcBef>
                <a:spcPts val="0"/>
              </a:spcBef>
              <a:buAutoNum type="alphaLcParenR"/>
            </a:pPr>
            <a:r>
              <a:rPr lang="en-US" sz="1400" b="0" dirty="0" smtClean="0">
                <a:latin typeface="Chalkboard"/>
                <a:cs typeface="Chalkboard"/>
              </a:rPr>
              <a:t>Once, what they said helped me</a:t>
            </a:r>
          </a:p>
          <a:p>
            <a:pPr>
              <a:lnSpc>
                <a:spcPct val="10000"/>
              </a:lnSpc>
              <a:spcBef>
                <a:spcPts val="0"/>
              </a:spcBef>
              <a:buAutoNum type="alphaLcParenR"/>
            </a:pPr>
            <a:r>
              <a:rPr lang="en-US" sz="1400" b="0" dirty="0" smtClean="0">
                <a:latin typeface="Chalkboard"/>
                <a:cs typeface="Chalkboard"/>
              </a:rPr>
              <a:t>No  d) regularly</a:t>
            </a:r>
          </a:p>
        </p:txBody>
      </p:sp>
      <p:sp>
        <p:nvSpPr>
          <p:cNvPr id="2" name="Title 1"/>
          <p:cNvSpPr>
            <a:spLocks noGrp="1"/>
          </p:cNvSpPr>
          <p:nvPr>
            <p:ph type="title"/>
          </p:nvPr>
        </p:nvSpPr>
        <p:spPr/>
        <p:txBody>
          <a:bodyPr/>
          <a:lstStyle/>
          <a:p>
            <a:pPr algn="ctr"/>
            <a:r>
              <a:rPr lang="en-US" sz="3600" dirty="0" smtClean="0">
                <a:latin typeface="Chalkboard"/>
                <a:cs typeface="Chalkboard"/>
              </a:rPr>
              <a:t>Appendix D</a:t>
            </a:r>
            <a:r>
              <a:rPr lang="en-US" sz="3600" dirty="0">
                <a:latin typeface="Chalkboard"/>
                <a:cs typeface="Chalkboard"/>
              </a:rPr>
              <a:t>-</a:t>
            </a:r>
            <a:r>
              <a:rPr lang="en-US" sz="3600" dirty="0" smtClean="0">
                <a:latin typeface="Chalkboard"/>
                <a:cs typeface="Chalkboard"/>
              </a:rPr>
              <a:t> Survey</a:t>
            </a:r>
            <a:endParaRPr lang="en-US" sz="3600" dirty="0">
              <a:latin typeface="Chalkboard"/>
              <a:cs typeface="Chalkboard"/>
            </a:endParaRPr>
          </a:p>
        </p:txBody>
      </p:sp>
    </p:spTree>
    <p:extLst>
      <p:ext uri="{BB962C8B-B14F-4D97-AF65-F5344CB8AC3E}">
        <p14:creationId xmlns:p14="http://schemas.microsoft.com/office/powerpoint/2010/main" val="3054989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Autofit/>
          </a:bodyPr>
          <a:lstStyle/>
          <a:p>
            <a:pPr>
              <a:spcBef>
                <a:spcPts val="0"/>
              </a:spcBef>
            </a:pPr>
            <a:r>
              <a:rPr lang="en-US" sz="1600" b="0" i="1" dirty="0" smtClean="0">
                <a:latin typeface="Chalkboard"/>
                <a:cs typeface="Chalkboard"/>
              </a:rPr>
              <a:t>Is bullying a concern for you?</a:t>
            </a:r>
          </a:p>
          <a:p>
            <a:pPr>
              <a:spcBef>
                <a:spcPts val="0"/>
              </a:spcBef>
              <a:buAutoNum type="alphaLcParenR"/>
            </a:pPr>
            <a:r>
              <a:rPr lang="en-US" sz="1600" b="0" dirty="0" smtClean="0">
                <a:latin typeface="Chalkboard"/>
                <a:cs typeface="Chalkboard"/>
              </a:rPr>
              <a:t>Yes b) No</a:t>
            </a:r>
          </a:p>
          <a:p>
            <a:pPr marL="0" indent="0">
              <a:spcBef>
                <a:spcPts val="0"/>
              </a:spcBef>
            </a:pPr>
            <a:endParaRPr lang="en-US" sz="1600" b="0" dirty="0" smtClean="0">
              <a:latin typeface="Chalkboard"/>
              <a:cs typeface="Chalkboard"/>
            </a:endParaRPr>
          </a:p>
          <a:p>
            <a:pPr marL="0" indent="0">
              <a:spcBef>
                <a:spcPts val="0"/>
              </a:spcBef>
            </a:pPr>
            <a:r>
              <a:rPr lang="en-US" sz="1600" b="0" i="1" dirty="0" smtClean="0">
                <a:latin typeface="Chalkboard"/>
                <a:cs typeface="Chalkboard"/>
              </a:rPr>
              <a:t>If you witness someone being bullied what will you do?</a:t>
            </a:r>
          </a:p>
          <a:p>
            <a:pPr>
              <a:spcBef>
                <a:spcPts val="0"/>
              </a:spcBef>
              <a:buAutoNum type="alphaLcParenR"/>
            </a:pPr>
            <a:r>
              <a:rPr lang="en-US" sz="1600" b="0" dirty="0" smtClean="0">
                <a:latin typeface="Chalkboard"/>
                <a:cs typeface="Chalkboard"/>
              </a:rPr>
              <a:t>Tell someone b) step in and help c) nothing</a:t>
            </a:r>
          </a:p>
          <a:p>
            <a:pPr marL="0" indent="0">
              <a:spcBef>
                <a:spcPts val="0"/>
              </a:spcBef>
            </a:pPr>
            <a:endParaRPr lang="en-US" sz="1600" b="0" dirty="0" smtClean="0">
              <a:latin typeface="Chalkboard"/>
              <a:cs typeface="Chalkboard"/>
            </a:endParaRPr>
          </a:p>
          <a:p>
            <a:pPr marL="0" indent="0">
              <a:spcBef>
                <a:spcPts val="0"/>
              </a:spcBef>
            </a:pPr>
            <a:r>
              <a:rPr lang="en-US" sz="1600" b="0" i="1" dirty="0" smtClean="0">
                <a:latin typeface="Chalkboard"/>
                <a:cs typeface="Chalkboard"/>
              </a:rPr>
              <a:t>How do you think kids feel when they are bullied? (Circle all that apply)</a:t>
            </a:r>
          </a:p>
          <a:p>
            <a:pPr>
              <a:spcBef>
                <a:spcPts val="0"/>
              </a:spcBef>
              <a:buAutoNum type="alphaLcParenR"/>
            </a:pPr>
            <a:r>
              <a:rPr lang="en-US" sz="1600" b="0" dirty="0" smtClean="0">
                <a:latin typeface="Chalkboard"/>
                <a:cs typeface="Chalkboard"/>
              </a:rPr>
              <a:t>Happy b) sad c) uncomfortable d) nervous e) alone</a:t>
            </a:r>
          </a:p>
          <a:p>
            <a:pPr>
              <a:spcBef>
                <a:spcPts val="0"/>
              </a:spcBef>
              <a:buAutoNum type="alphaLcParenR"/>
            </a:pPr>
            <a:endParaRPr lang="en-US" sz="1600" b="0" dirty="0" smtClean="0">
              <a:latin typeface="Chalkboard"/>
              <a:cs typeface="Chalkboard"/>
            </a:endParaRPr>
          </a:p>
          <a:p>
            <a:pPr marL="0" indent="0">
              <a:spcBef>
                <a:spcPts val="0"/>
              </a:spcBef>
            </a:pPr>
            <a:r>
              <a:rPr lang="en-US" sz="1600" b="0" i="1" dirty="0" smtClean="0">
                <a:latin typeface="Chalkboard"/>
                <a:cs typeface="Chalkboard"/>
              </a:rPr>
              <a:t>Have you noticed bullying as much as before? </a:t>
            </a:r>
            <a:r>
              <a:rPr lang="en-US" sz="1600" b="0" dirty="0" smtClean="0">
                <a:latin typeface="Chalkboard"/>
                <a:cs typeface="Chalkboard"/>
              </a:rPr>
              <a:t>A) Yes b) No</a:t>
            </a:r>
          </a:p>
        </p:txBody>
      </p:sp>
      <p:sp>
        <p:nvSpPr>
          <p:cNvPr id="3" name="Content Placeholder 2"/>
          <p:cNvSpPr>
            <a:spLocks noGrp="1"/>
          </p:cNvSpPr>
          <p:nvPr>
            <p:ph sz="half" idx="2"/>
          </p:nvPr>
        </p:nvSpPr>
        <p:spPr/>
        <p:txBody>
          <a:bodyPr>
            <a:normAutofit/>
          </a:bodyPr>
          <a:lstStyle/>
          <a:p>
            <a:pPr marL="0" indent="0">
              <a:spcBef>
                <a:spcPts val="0"/>
              </a:spcBef>
            </a:pPr>
            <a:r>
              <a:rPr lang="en-US" sz="1600" b="0" dirty="0">
                <a:latin typeface="Chalkboard"/>
                <a:cs typeface="Chalkboard"/>
              </a:rPr>
              <a:t>Who would you feel more comfort talking to if bullied? </a:t>
            </a:r>
          </a:p>
          <a:p>
            <a:pPr marL="0" indent="0">
              <a:spcBef>
                <a:spcPts val="0"/>
              </a:spcBef>
            </a:pPr>
            <a:r>
              <a:rPr lang="en-US" sz="1600" b="0" i="1" dirty="0">
                <a:latin typeface="Chalkboard"/>
                <a:cs typeface="Chalkboard"/>
              </a:rPr>
              <a:t> </a:t>
            </a:r>
            <a:r>
              <a:rPr lang="en-US" sz="1600" b="0" dirty="0">
                <a:latin typeface="Chalkboard"/>
                <a:cs typeface="Chalkboard"/>
              </a:rPr>
              <a:t>a) Teacher b) parent c) counselor</a:t>
            </a:r>
          </a:p>
          <a:p>
            <a:pPr marL="0" indent="0">
              <a:spcBef>
                <a:spcPts val="0"/>
              </a:spcBef>
            </a:pPr>
            <a:endParaRPr lang="en-US" sz="1600" b="0" i="1" dirty="0" smtClean="0">
              <a:latin typeface="Chalkboard"/>
              <a:cs typeface="Chalkboard"/>
            </a:endParaRPr>
          </a:p>
          <a:p>
            <a:pPr marL="0" indent="0">
              <a:spcBef>
                <a:spcPts val="0"/>
              </a:spcBef>
            </a:pPr>
            <a:r>
              <a:rPr lang="en-US" sz="1600" b="0" i="1" dirty="0" smtClean="0">
                <a:latin typeface="Chalkboard"/>
                <a:cs typeface="Chalkboard"/>
              </a:rPr>
              <a:t>Is it important to be nice to other kids? a) Yes b) No</a:t>
            </a:r>
          </a:p>
          <a:p>
            <a:pPr marL="0" indent="0">
              <a:spcBef>
                <a:spcPts val="0"/>
              </a:spcBef>
            </a:pPr>
            <a:r>
              <a:rPr lang="en-US" sz="1600" b="0" i="1" dirty="0" smtClean="0">
                <a:latin typeface="Chalkboard"/>
                <a:cs typeface="Chalkboard"/>
              </a:rPr>
              <a:t>Is teasing bullying?</a:t>
            </a:r>
          </a:p>
          <a:p>
            <a:pPr>
              <a:spcBef>
                <a:spcPts val="0"/>
              </a:spcBef>
              <a:buAutoNum type="alphaLcParenR"/>
            </a:pPr>
            <a:r>
              <a:rPr lang="en-US" sz="1600" b="0" dirty="0" smtClean="0">
                <a:latin typeface="Chalkboard"/>
                <a:cs typeface="Chalkboard"/>
              </a:rPr>
              <a:t>Yes b) No</a:t>
            </a:r>
          </a:p>
          <a:p>
            <a:pPr>
              <a:spcBef>
                <a:spcPts val="0"/>
              </a:spcBef>
              <a:buAutoNum type="alphaLcParenR"/>
            </a:pPr>
            <a:endParaRPr lang="en-US" sz="1600" b="0" dirty="0">
              <a:latin typeface="Chalkboard"/>
              <a:cs typeface="Chalkboard"/>
            </a:endParaRPr>
          </a:p>
          <a:p>
            <a:pPr marL="0" indent="0">
              <a:spcBef>
                <a:spcPts val="0"/>
              </a:spcBef>
            </a:pPr>
            <a:r>
              <a:rPr lang="en-US" sz="1600" b="0" i="1" dirty="0" smtClean="0">
                <a:latin typeface="Chalkboard"/>
                <a:cs typeface="Chalkboard"/>
              </a:rPr>
              <a:t>Did you feel the literature unit and role playing helped you to better understand bullying? </a:t>
            </a:r>
          </a:p>
          <a:p>
            <a:pPr marL="0" indent="0">
              <a:spcBef>
                <a:spcPts val="0"/>
              </a:spcBef>
            </a:pPr>
            <a:endParaRPr lang="en-US" sz="1400" b="0" dirty="0">
              <a:latin typeface="Chalkboard"/>
              <a:cs typeface="Chalkboard"/>
            </a:endParaRPr>
          </a:p>
        </p:txBody>
      </p:sp>
      <p:sp>
        <p:nvSpPr>
          <p:cNvPr id="4" name="Title 3"/>
          <p:cNvSpPr>
            <a:spLocks noGrp="1"/>
          </p:cNvSpPr>
          <p:nvPr>
            <p:ph type="title"/>
          </p:nvPr>
        </p:nvSpPr>
        <p:spPr/>
        <p:txBody>
          <a:bodyPr/>
          <a:lstStyle/>
          <a:p>
            <a:pPr algn="ctr"/>
            <a:r>
              <a:rPr lang="en-US" sz="3600" dirty="0" smtClean="0">
                <a:latin typeface="Chalkboard"/>
                <a:cs typeface="Chalkboard"/>
              </a:rPr>
              <a:t>Appendix E-Survey After Unit</a:t>
            </a:r>
            <a:endParaRPr lang="en-US" sz="3600" dirty="0">
              <a:latin typeface="Chalkboard"/>
              <a:cs typeface="Chalkboard"/>
            </a:endParaRPr>
          </a:p>
        </p:txBody>
      </p:sp>
    </p:spTree>
    <p:extLst>
      <p:ext uri="{BB962C8B-B14F-4D97-AF65-F5344CB8AC3E}">
        <p14:creationId xmlns:p14="http://schemas.microsoft.com/office/powerpoint/2010/main" val="1477434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latin typeface="Chalkboard"/>
                <a:cs typeface="Chalkboard"/>
              </a:rPr>
              <a:t>references</a:t>
            </a:r>
            <a:endParaRPr lang="en-US" sz="3600" dirty="0">
              <a:latin typeface="Chalkboard"/>
              <a:cs typeface="Chalkboard"/>
            </a:endParaRPr>
          </a:p>
        </p:txBody>
      </p:sp>
      <p:sp>
        <p:nvSpPr>
          <p:cNvPr id="3" name="Content Placeholder 2"/>
          <p:cNvSpPr>
            <a:spLocks noGrp="1"/>
          </p:cNvSpPr>
          <p:nvPr>
            <p:ph idx="1"/>
          </p:nvPr>
        </p:nvSpPr>
        <p:spPr>
          <a:xfrm>
            <a:off x="822960" y="914399"/>
            <a:ext cx="7520940" cy="4795841"/>
          </a:xfrm>
        </p:spPr>
        <p:txBody>
          <a:bodyPr>
            <a:noAutofit/>
          </a:bodyPr>
          <a:lstStyle/>
          <a:p>
            <a:pPr marL="347472">
              <a:spcBef>
                <a:spcPts val="0"/>
              </a:spcBef>
              <a:buFont typeface="+mj-lt"/>
              <a:buAutoNum type="arabicPeriod"/>
            </a:pPr>
            <a:r>
              <a:rPr lang="en-US" sz="1500" b="0" dirty="0" smtClean="0">
                <a:latin typeface="Chalkboard"/>
                <a:cs typeface="Chalkboard"/>
              </a:rPr>
              <a:t>Atlas</a:t>
            </a:r>
            <a:r>
              <a:rPr lang="en-US" sz="1500" b="0" dirty="0">
                <a:latin typeface="Chalkboard"/>
                <a:cs typeface="Chalkboard"/>
              </a:rPr>
              <a:t>, R. S. &amp; P. D. J. (1998). Observations of bullying in the classroom. </a:t>
            </a:r>
            <a:r>
              <a:rPr lang="en-US" sz="1500" b="0" i="1" dirty="0">
                <a:latin typeface="Chalkboard"/>
                <a:cs typeface="Chalkboard"/>
              </a:rPr>
              <a:t>The</a:t>
            </a:r>
            <a:endParaRPr lang="en-US" sz="1500" b="0" dirty="0">
              <a:latin typeface="Chalkboard"/>
              <a:cs typeface="Chalkboard"/>
            </a:endParaRPr>
          </a:p>
          <a:p>
            <a:pPr marL="347472" indent="0">
              <a:spcBef>
                <a:spcPts val="0"/>
              </a:spcBef>
            </a:pPr>
            <a:r>
              <a:rPr lang="en-US" sz="1500" b="0" i="1" dirty="0">
                <a:latin typeface="Chalkboard"/>
                <a:cs typeface="Chalkboard"/>
              </a:rPr>
              <a:t>Journal of Educational Research, 92</a:t>
            </a:r>
            <a:r>
              <a:rPr lang="en-US" sz="1500" b="0" dirty="0">
                <a:latin typeface="Chalkboard"/>
                <a:cs typeface="Chalkboard"/>
              </a:rPr>
              <a:t>, 86-99. Retrieved from </a:t>
            </a:r>
            <a:r>
              <a:rPr lang="en-US" sz="1500" b="0" dirty="0">
                <a:latin typeface="Chalkboard"/>
                <a:cs typeface="Chalkboard"/>
                <a:hlinkClick r:id="rId2"/>
              </a:rPr>
              <a:t>http://www.jstor.org/stable/27542195</a:t>
            </a:r>
            <a:endParaRPr lang="en-US" sz="1500" b="0" dirty="0" smtClean="0">
              <a:latin typeface="Chalkboard"/>
              <a:cs typeface="Chalkboard"/>
            </a:endParaRPr>
          </a:p>
          <a:p>
            <a:pPr marL="347472">
              <a:spcBef>
                <a:spcPts val="0"/>
              </a:spcBef>
              <a:buFont typeface="+mj-lt"/>
              <a:buAutoNum type="arabicPeriod" startAt="2"/>
            </a:pPr>
            <a:r>
              <a:rPr lang="en-US" sz="1500" b="0" dirty="0" smtClean="0">
                <a:latin typeface="Chalkboard"/>
                <a:cs typeface="Chalkboard"/>
              </a:rPr>
              <a:t>Bauer</a:t>
            </a:r>
            <a:r>
              <a:rPr lang="en-US" sz="1500" b="0" dirty="0">
                <a:latin typeface="Chalkboard"/>
                <a:cs typeface="Chalkboard"/>
              </a:rPr>
              <a:t>, N. S., Lozano, P., &amp; </a:t>
            </a:r>
            <a:r>
              <a:rPr lang="en-US" sz="1500" b="0" dirty="0" err="1">
                <a:latin typeface="Chalkboard"/>
                <a:cs typeface="Chalkboard"/>
              </a:rPr>
              <a:t>Rivara</a:t>
            </a:r>
            <a:r>
              <a:rPr lang="en-US" sz="1500" b="0" dirty="0">
                <a:latin typeface="Chalkboard"/>
                <a:cs typeface="Chalkboard"/>
              </a:rPr>
              <a:t>, F. P. (2007). The </a:t>
            </a:r>
            <a:r>
              <a:rPr lang="en-US" sz="1500" b="0" dirty="0" smtClean="0">
                <a:latin typeface="Chalkboard"/>
                <a:cs typeface="Chalkboard"/>
              </a:rPr>
              <a:t>effectiveness </a:t>
            </a:r>
            <a:r>
              <a:rPr lang="en-US" sz="1500" b="0" dirty="0">
                <a:latin typeface="Chalkboard"/>
                <a:cs typeface="Chalkboard"/>
              </a:rPr>
              <a:t>of the </a:t>
            </a:r>
            <a:r>
              <a:rPr lang="en-US" sz="1500" b="0" dirty="0" err="1">
                <a:latin typeface="Chalkboard"/>
                <a:cs typeface="Chalkboard"/>
              </a:rPr>
              <a:t>olweus</a:t>
            </a:r>
            <a:r>
              <a:rPr lang="en-US" sz="1500" b="0" dirty="0">
                <a:latin typeface="Chalkboard"/>
                <a:cs typeface="Chalkboard"/>
              </a:rPr>
              <a:t> </a:t>
            </a:r>
            <a:r>
              <a:rPr lang="en-US" sz="1500" b="0" dirty="0" smtClean="0">
                <a:latin typeface="Chalkboard"/>
                <a:cs typeface="Chalkboard"/>
              </a:rPr>
              <a:t>bullying </a:t>
            </a:r>
            <a:r>
              <a:rPr lang="en-US" sz="1500" b="0" dirty="0">
                <a:latin typeface="Chalkboard"/>
                <a:cs typeface="Chalkboard"/>
              </a:rPr>
              <a:t>p</a:t>
            </a:r>
            <a:r>
              <a:rPr lang="en-US" sz="1500" b="0" dirty="0" smtClean="0">
                <a:latin typeface="Chalkboard"/>
                <a:cs typeface="Chalkboard"/>
              </a:rPr>
              <a:t>revention program </a:t>
            </a:r>
            <a:r>
              <a:rPr lang="en-US" sz="1500" b="0" dirty="0">
                <a:latin typeface="Chalkboard"/>
                <a:cs typeface="Chalkboard"/>
              </a:rPr>
              <a:t>in </a:t>
            </a:r>
            <a:r>
              <a:rPr lang="en-US" sz="1500" b="0" dirty="0" smtClean="0">
                <a:latin typeface="Chalkboard"/>
                <a:cs typeface="Chalkboard"/>
              </a:rPr>
              <a:t>public </a:t>
            </a:r>
            <a:r>
              <a:rPr lang="en-US" sz="1500" b="0" dirty="0">
                <a:latin typeface="Chalkboard"/>
                <a:cs typeface="Chalkboard"/>
              </a:rPr>
              <a:t>m</a:t>
            </a:r>
            <a:r>
              <a:rPr lang="en-US" sz="1500" b="0" dirty="0" smtClean="0">
                <a:latin typeface="Chalkboard"/>
                <a:cs typeface="Chalkboard"/>
              </a:rPr>
              <a:t>iddle </a:t>
            </a:r>
            <a:r>
              <a:rPr lang="en-US" sz="1500" b="0" dirty="0">
                <a:latin typeface="Chalkboard"/>
                <a:cs typeface="Chalkboard"/>
              </a:rPr>
              <a:t>s</a:t>
            </a:r>
            <a:r>
              <a:rPr lang="en-US" sz="1500" b="0" dirty="0" smtClean="0">
                <a:latin typeface="Chalkboard"/>
                <a:cs typeface="Chalkboard"/>
              </a:rPr>
              <a:t>chools</a:t>
            </a:r>
            <a:r>
              <a:rPr lang="en-US" sz="1500" b="0" dirty="0">
                <a:latin typeface="Chalkboard"/>
                <a:cs typeface="Chalkboard"/>
              </a:rPr>
              <a:t>: A </a:t>
            </a:r>
            <a:r>
              <a:rPr lang="en-US" sz="1500" b="0" dirty="0" smtClean="0">
                <a:latin typeface="Chalkboard"/>
                <a:cs typeface="Chalkboard"/>
              </a:rPr>
              <a:t>controlled </a:t>
            </a:r>
            <a:r>
              <a:rPr lang="en-US" sz="1500" b="0" dirty="0">
                <a:latin typeface="Chalkboard"/>
                <a:cs typeface="Chalkboard"/>
              </a:rPr>
              <a:t>t</a:t>
            </a:r>
            <a:r>
              <a:rPr lang="en-US" sz="1500" b="0" dirty="0" smtClean="0">
                <a:latin typeface="Chalkboard"/>
                <a:cs typeface="Chalkboard"/>
              </a:rPr>
              <a:t>rial</a:t>
            </a:r>
            <a:r>
              <a:rPr lang="en-US" sz="1500" b="0" dirty="0">
                <a:latin typeface="Chalkboard"/>
                <a:cs typeface="Chalkboard"/>
              </a:rPr>
              <a:t>. </a:t>
            </a:r>
            <a:r>
              <a:rPr lang="en-US" sz="1500" b="0" i="1" dirty="0">
                <a:latin typeface="Chalkboard"/>
                <a:cs typeface="Chalkboard"/>
              </a:rPr>
              <a:t>Journal of </a:t>
            </a:r>
            <a:r>
              <a:rPr lang="en-US" sz="1500" b="0" i="1" dirty="0">
                <a:solidFill>
                  <a:srgbClr val="000000"/>
                </a:solidFill>
                <a:latin typeface="Chalkboard"/>
                <a:cs typeface="Chalkboard"/>
              </a:rPr>
              <a:t>Adolescent </a:t>
            </a:r>
            <a:r>
              <a:rPr lang="en-US" sz="1500" b="0" i="1" dirty="0" smtClean="0">
                <a:solidFill>
                  <a:srgbClr val="000000"/>
                </a:solidFill>
                <a:latin typeface="Chalkboard"/>
                <a:cs typeface="Chalkboard"/>
              </a:rPr>
              <a:t>Health,40</a:t>
            </a:r>
            <a:r>
              <a:rPr lang="en-US" sz="1500" b="0" dirty="0">
                <a:solidFill>
                  <a:srgbClr val="000000"/>
                </a:solidFill>
                <a:latin typeface="Chalkboard"/>
                <a:cs typeface="Chalkboard"/>
              </a:rPr>
              <a:t>, </a:t>
            </a:r>
            <a:r>
              <a:rPr lang="en-US" sz="1500" b="0" dirty="0">
                <a:latin typeface="Chalkboard"/>
                <a:cs typeface="Chalkboard"/>
              </a:rPr>
              <a:t>266-274</a:t>
            </a:r>
            <a:r>
              <a:rPr lang="en-US" sz="1500" b="0" dirty="0" smtClean="0">
                <a:latin typeface="Chalkboard"/>
                <a:cs typeface="Chalkboard"/>
              </a:rPr>
              <a:t>. </a:t>
            </a:r>
          </a:p>
          <a:p>
            <a:pPr marL="347472">
              <a:spcBef>
                <a:spcPts val="0"/>
              </a:spcBef>
              <a:buFont typeface="+mj-lt"/>
              <a:buAutoNum type="arabicPeriod" startAt="2"/>
            </a:pPr>
            <a:r>
              <a:rPr lang="en-US" sz="1500" b="0" dirty="0" err="1" smtClean="0">
                <a:latin typeface="Chalkboard"/>
                <a:cs typeface="Chalkboard"/>
              </a:rPr>
              <a:t>Dervin</a:t>
            </a:r>
            <a:r>
              <a:rPr lang="en-US" sz="1500" b="0" dirty="0" smtClean="0">
                <a:latin typeface="Chalkboard"/>
                <a:cs typeface="Chalkboard"/>
              </a:rPr>
              <a:t>, D., (2011). 2010: The year of the bully. </a:t>
            </a:r>
            <a:r>
              <a:rPr lang="en-US" sz="1500" b="0" i="1" dirty="0" smtClean="0">
                <a:latin typeface="Chalkboard"/>
                <a:cs typeface="Chalkboard"/>
              </a:rPr>
              <a:t>Journal of Psychohistory,38(4), 337-345.  </a:t>
            </a:r>
          </a:p>
          <a:p>
            <a:pPr marL="347472">
              <a:spcBef>
                <a:spcPts val="0"/>
              </a:spcBef>
              <a:buFont typeface="+mj-lt"/>
              <a:buAutoNum type="arabicPeriod" startAt="2"/>
            </a:pPr>
            <a:r>
              <a:rPr lang="en-US" sz="1500" b="0" dirty="0" err="1" smtClean="0">
                <a:latin typeface="Chalkboard"/>
                <a:cs typeface="Chalkboard"/>
              </a:rPr>
              <a:t>Entenman</a:t>
            </a:r>
            <a:r>
              <a:rPr lang="en-US" sz="1500" b="0" dirty="0">
                <a:latin typeface="Chalkboard"/>
                <a:cs typeface="Chalkboard"/>
              </a:rPr>
              <a:t>, J., </a:t>
            </a:r>
            <a:r>
              <a:rPr lang="en-US" sz="1500" b="0" dirty="0" err="1">
                <a:latin typeface="Chalkboard"/>
                <a:cs typeface="Chalkboard"/>
              </a:rPr>
              <a:t>Murnen</a:t>
            </a:r>
            <a:r>
              <a:rPr lang="en-US" sz="1500" b="0" dirty="0">
                <a:latin typeface="Chalkboard"/>
                <a:cs typeface="Chalkboard"/>
              </a:rPr>
              <a:t>, T. J., &amp; Hendricks, C. (2005). Victims, bullies, and bystanders in K-3 literature. </a:t>
            </a:r>
            <a:r>
              <a:rPr lang="en-US" sz="1500" b="0" i="1" dirty="0">
                <a:latin typeface="Chalkboard"/>
                <a:cs typeface="Chalkboard"/>
              </a:rPr>
              <a:t>International Reading Association</a:t>
            </a:r>
            <a:r>
              <a:rPr lang="en-US" sz="1500" b="0" dirty="0">
                <a:latin typeface="Chalkboard"/>
                <a:cs typeface="Chalkboard"/>
              </a:rPr>
              <a:t> </a:t>
            </a:r>
            <a:r>
              <a:rPr lang="en-US" sz="1500" b="0" i="1" dirty="0">
                <a:latin typeface="Chalkboard"/>
                <a:cs typeface="Chalkboard"/>
              </a:rPr>
              <a:t>, </a:t>
            </a:r>
            <a:r>
              <a:rPr lang="en-US" sz="1500" b="0" i="1" dirty="0" smtClean="0">
                <a:latin typeface="Chalkboard"/>
                <a:cs typeface="Chalkboard"/>
              </a:rPr>
              <a:t>59</a:t>
            </a:r>
            <a:r>
              <a:rPr lang="en-US" sz="1500" b="0" dirty="0" smtClean="0">
                <a:latin typeface="Chalkboard"/>
                <a:cs typeface="Chalkboard"/>
              </a:rPr>
              <a:t>(</a:t>
            </a:r>
            <a:r>
              <a:rPr lang="en-US" sz="1500" b="0" dirty="0">
                <a:latin typeface="Chalkboard"/>
                <a:cs typeface="Chalkboard"/>
              </a:rPr>
              <a:t>4), 352-364</a:t>
            </a:r>
            <a:r>
              <a:rPr lang="en-US" sz="1500" b="0" dirty="0" smtClean="0">
                <a:latin typeface="Chalkboard"/>
                <a:cs typeface="Chalkboard"/>
              </a:rPr>
              <a:t>. </a:t>
            </a:r>
          </a:p>
          <a:p>
            <a:pPr marL="347472" indent="-347472">
              <a:spcBef>
                <a:spcPts val="0"/>
              </a:spcBef>
              <a:buFont typeface="+mj-lt"/>
              <a:buAutoNum type="arabicPeriod" startAt="2"/>
            </a:pPr>
            <a:r>
              <a:rPr lang="en-US" sz="1500" b="0" dirty="0" err="1" smtClean="0">
                <a:latin typeface="Chalkboard"/>
                <a:cs typeface="Chalkboard"/>
              </a:rPr>
              <a:t>Fekkes</a:t>
            </a:r>
            <a:r>
              <a:rPr lang="en-US" sz="1500" b="0" dirty="0">
                <a:latin typeface="Chalkboard"/>
                <a:cs typeface="Chalkboard"/>
              </a:rPr>
              <a:t>, M., </a:t>
            </a:r>
            <a:r>
              <a:rPr lang="en-US" sz="1500" b="0" dirty="0" err="1">
                <a:latin typeface="Chalkboard"/>
                <a:cs typeface="Chalkboard"/>
              </a:rPr>
              <a:t>Pijpers</a:t>
            </a:r>
            <a:r>
              <a:rPr lang="en-US" sz="1500" b="0" dirty="0">
                <a:latin typeface="Chalkboard"/>
                <a:cs typeface="Chalkboard"/>
              </a:rPr>
              <a:t>, F.I.M. , </a:t>
            </a:r>
            <a:r>
              <a:rPr lang="en-US" sz="1500" b="0" dirty="0" err="1">
                <a:latin typeface="Chalkboard"/>
                <a:cs typeface="Chalkboard"/>
              </a:rPr>
              <a:t>Verloove-Vanhorick</a:t>
            </a:r>
            <a:r>
              <a:rPr lang="en-US" sz="1500" b="0" dirty="0">
                <a:latin typeface="Chalkboard"/>
                <a:cs typeface="Chalkboard"/>
              </a:rPr>
              <a:t>, S. P. (2005) Bullying: who does what, when and where? Involvement of children, teachers and parents in bullying behavior. </a:t>
            </a:r>
            <a:r>
              <a:rPr lang="en-US" sz="1500" b="0" i="1" dirty="0">
                <a:latin typeface="Chalkboard"/>
                <a:cs typeface="Chalkboard"/>
              </a:rPr>
              <a:t>Health Education Research, 20, 81-91.  </a:t>
            </a:r>
            <a:r>
              <a:rPr lang="en-US" sz="1500" b="0" dirty="0">
                <a:latin typeface="Chalkboard"/>
                <a:cs typeface="Chalkboard"/>
              </a:rPr>
              <a:t>Retrieved from </a:t>
            </a:r>
            <a:r>
              <a:rPr lang="en-US" sz="1500" b="0" dirty="0">
                <a:latin typeface="Chalkboard"/>
                <a:cs typeface="Chalkboard"/>
                <a:hlinkClick r:id="rId3"/>
              </a:rPr>
              <a:t>http://</a:t>
            </a:r>
            <a:r>
              <a:rPr lang="en-US" sz="1500" b="0" dirty="0" smtClean="0">
                <a:latin typeface="Chalkboard"/>
                <a:cs typeface="Chalkboard"/>
                <a:hlinkClick r:id="rId3"/>
              </a:rPr>
              <a:t>her.oxfordjournals.org/content/20/1/81.full.pdf+html</a:t>
            </a:r>
            <a:endParaRPr lang="en-US" sz="1500" b="0" dirty="0" smtClean="0">
              <a:latin typeface="Chalkboard"/>
              <a:cs typeface="Chalkboard"/>
            </a:endParaRPr>
          </a:p>
          <a:p>
            <a:pPr marL="347472" indent="-347472">
              <a:spcBef>
                <a:spcPts val="0"/>
              </a:spcBef>
              <a:buFont typeface="+mj-lt"/>
              <a:buAutoNum type="arabicPeriod" startAt="2"/>
            </a:pPr>
            <a:r>
              <a:rPr lang="en-US" sz="1500" b="0" dirty="0">
                <a:latin typeface="Chalkboard"/>
                <a:cs typeface="Chalkboard"/>
              </a:rPr>
              <a:t>Ferguson, C.J., San Miguel, C., </a:t>
            </a:r>
            <a:r>
              <a:rPr lang="en-US" sz="1500" b="0" dirty="0" err="1">
                <a:latin typeface="Chalkboard"/>
                <a:cs typeface="Chalkboard"/>
              </a:rPr>
              <a:t>Killburn</a:t>
            </a:r>
            <a:r>
              <a:rPr lang="en-US" sz="1500" b="0" dirty="0">
                <a:latin typeface="Chalkboard"/>
                <a:cs typeface="Chalkboard"/>
              </a:rPr>
              <a:t>, Jr., J. C., &amp; Sanchez, P. (2007). The</a:t>
            </a:r>
          </a:p>
          <a:p>
            <a:pPr marL="347472" indent="-347472">
              <a:spcBef>
                <a:spcPts val="0"/>
              </a:spcBef>
            </a:pPr>
            <a:r>
              <a:rPr lang="en-US" sz="1500" b="0" dirty="0">
                <a:latin typeface="Chalkboard"/>
                <a:cs typeface="Chalkboard"/>
              </a:rPr>
              <a:t> </a:t>
            </a:r>
            <a:r>
              <a:rPr lang="en-US" sz="1500" b="0" dirty="0" smtClean="0">
                <a:latin typeface="Chalkboard"/>
                <a:cs typeface="Chalkboard"/>
              </a:rPr>
              <a:t>     effectiveness </a:t>
            </a:r>
            <a:r>
              <a:rPr lang="en-US" sz="1500" b="0" dirty="0">
                <a:latin typeface="Chalkboard"/>
                <a:cs typeface="Chalkboard"/>
              </a:rPr>
              <a:t>of school based-anti-bullying programs. </a:t>
            </a:r>
            <a:r>
              <a:rPr lang="en-US" sz="1500" b="0" i="1" dirty="0">
                <a:latin typeface="Chalkboard"/>
                <a:cs typeface="Chalkboard"/>
              </a:rPr>
              <a:t>Criminal Justice Review,</a:t>
            </a:r>
            <a:r>
              <a:rPr lang="en-US" sz="1500" b="0" dirty="0">
                <a:latin typeface="Chalkboard"/>
                <a:cs typeface="Chalkboard"/>
              </a:rPr>
              <a:t> 32 (4), 401-</a:t>
            </a:r>
            <a:r>
              <a:rPr lang="en-US" sz="1500" b="0" dirty="0" smtClean="0">
                <a:latin typeface="Chalkboard"/>
                <a:cs typeface="Chalkboard"/>
              </a:rPr>
              <a:t>414</a:t>
            </a:r>
          </a:p>
          <a:p>
            <a:pPr marL="0" lvl="0" indent="0">
              <a:spcBef>
                <a:spcPts val="0"/>
              </a:spcBef>
            </a:pPr>
            <a:endParaRPr lang="en-US" sz="1000" b="0" dirty="0" smtClean="0">
              <a:latin typeface="Colonna MT"/>
              <a:cs typeface="Colonna MT"/>
            </a:endParaRPr>
          </a:p>
        </p:txBody>
      </p:sp>
    </p:spTree>
    <p:extLst>
      <p:ext uri="{BB962C8B-B14F-4D97-AF65-F5344CB8AC3E}">
        <p14:creationId xmlns:p14="http://schemas.microsoft.com/office/powerpoint/2010/main" val="168022253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a:latin typeface="Chalkboard"/>
                <a:cs typeface="Chalkboard"/>
              </a:rPr>
              <a:t>references</a:t>
            </a:r>
            <a:endParaRPr lang="en-US" sz="3600" dirty="0"/>
          </a:p>
        </p:txBody>
      </p:sp>
      <p:sp>
        <p:nvSpPr>
          <p:cNvPr id="3" name="Content Placeholder 2"/>
          <p:cNvSpPr>
            <a:spLocks noGrp="1"/>
          </p:cNvSpPr>
          <p:nvPr>
            <p:ph idx="1"/>
          </p:nvPr>
        </p:nvSpPr>
        <p:spPr/>
        <p:txBody>
          <a:bodyPr>
            <a:normAutofit fontScale="92500" lnSpcReduction="20000"/>
          </a:bodyPr>
          <a:lstStyle/>
          <a:p>
            <a:pPr marL="347472" indent="-347472">
              <a:spcBef>
                <a:spcPts val="0"/>
              </a:spcBef>
              <a:buFont typeface="+mj-lt"/>
              <a:buAutoNum type="arabicPeriod" startAt="7"/>
            </a:pPr>
            <a:r>
              <a:rPr lang="en-US" b="0" dirty="0">
                <a:latin typeface="Chalkboard"/>
                <a:cs typeface="Chalkboard"/>
              </a:rPr>
              <a:t>Good, C. P., McIntosh, K., &amp; </a:t>
            </a:r>
            <a:r>
              <a:rPr lang="en-US" b="0" dirty="0" err="1">
                <a:latin typeface="Chalkboard"/>
                <a:cs typeface="Chalkboard"/>
              </a:rPr>
              <a:t>Gietz</a:t>
            </a:r>
            <a:r>
              <a:rPr lang="en-US" b="0" dirty="0">
                <a:latin typeface="Chalkboard"/>
                <a:cs typeface="Chalkboard"/>
              </a:rPr>
              <a:t>, C. (2011). Integrating bullying prevention into </a:t>
            </a:r>
            <a:r>
              <a:rPr lang="en-US" b="0" dirty="0" err="1">
                <a:latin typeface="Chalkboard"/>
                <a:cs typeface="Chalkboard"/>
              </a:rPr>
              <a:t>schoolwide</a:t>
            </a:r>
            <a:r>
              <a:rPr lang="en-US" b="0" dirty="0">
                <a:latin typeface="Chalkboard"/>
                <a:cs typeface="Chalkboard"/>
              </a:rPr>
              <a:t> positive behavior support. </a:t>
            </a:r>
            <a:r>
              <a:rPr lang="en-US" b="0" i="1" dirty="0">
                <a:latin typeface="Chalkboard"/>
                <a:cs typeface="Chalkboard"/>
              </a:rPr>
              <a:t>Teaching exceptional children, 44</a:t>
            </a:r>
            <a:r>
              <a:rPr lang="en-US" b="0" dirty="0">
                <a:latin typeface="Chalkboard"/>
                <a:cs typeface="Chalkboard"/>
              </a:rPr>
              <a:t>(1), 48-56. Retrieved by </a:t>
            </a:r>
            <a:r>
              <a:rPr lang="en-US" b="0" dirty="0">
                <a:latin typeface="Chalkboard"/>
                <a:cs typeface="Chalkboard"/>
                <a:hlinkClick r:id="rId2"/>
              </a:rPr>
              <a:t>http://ehis.ebscohost.com.ez-proxy.brooklyn.cuny.edu:2048/ehost/detail?vid</a:t>
            </a:r>
            <a:endParaRPr lang="en-US" b="0" dirty="0">
              <a:latin typeface="Chalkboard"/>
              <a:cs typeface="Chalkboard"/>
            </a:endParaRPr>
          </a:p>
          <a:p>
            <a:pPr marL="347472" indent="-347472">
              <a:spcBef>
                <a:spcPts val="0"/>
              </a:spcBef>
              <a:buFont typeface="+mj-lt"/>
              <a:buAutoNum type="arabicPeriod" startAt="7"/>
            </a:pPr>
            <a:r>
              <a:rPr lang="en-US" b="0" dirty="0">
                <a:latin typeface="Chalkboard"/>
                <a:cs typeface="Chalkboard"/>
              </a:rPr>
              <a:t>Goodwin, B., (2011). Bullying is common and subtle. </a:t>
            </a:r>
            <a:r>
              <a:rPr lang="en-US" b="0" i="1" dirty="0">
                <a:latin typeface="Chalkboard"/>
                <a:cs typeface="Chalkboard"/>
              </a:rPr>
              <a:t>Educational Leadership, 69(</a:t>
            </a:r>
            <a:r>
              <a:rPr lang="en-US" b="0" dirty="0">
                <a:latin typeface="Chalkboard"/>
                <a:cs typeface="Chalkboard"/>
              </a:rPr>
              <a:t>1), 82-84. </a:t>
            </a:r>
          </a:p>
          <a:p>
            <a:pPr marL="347472" indent="-347472">
              <a:spcBef>
                <a:spcPts val="0"/>
              </a:spcBef>
              <a:buFont typeface="+mj-lt"/>
              <a:buAutoNum type="arabicPeriod" startAt="7"/>
            </a:pPr>
            <a:r>
              <a:rPr lang="en-US" b="0" dirty="0">
                <a:latin typeface="Chalkboard"/>
                <a:cs typeface="Chalkboard"/>
              </a:rPr>
              <a:t>Graham, S., &amp; Bellmore, A. D. (2007). Peer victimization and mental health during early adolescence. </a:t>
            </a:r>
            <a:r>
              <a:rPr lang="en-US" b="0" i="1" dirty="0">
                <a:latin typeface="Chalkboard"/>
                <a:cs typeface="Chalkboard"/>
              </a:rPr>
              <a:t>Theory into practice</a:t>
            </a:r>
            <a:r>
              <a:rPr lang="en-US" b="0" dirty="0">
                <a:latin typeface="Chalkboard"/>
                <a:cs typeface="Chalkboard"/>
              </a:rPr>
              <a:t> </a:t>
            </a:r>
            <a:r>
              <a:rPr lang="en-US" b="0" i="1" dirty="0">
                <a:latin typeface="Chalkboard"/>
                <a:cs typeface="Chalkboard"/>
              </a:rPr>
              <a:t>, 46</a:t>
            </a:r>
            <a:r>
              <a:rPr lang="en-US" b="0" dirty="0">
                <a:latin typeface="Chalkboard"/>
                <a:cs typeface="Chalkboard"/>
              </a:rPr>
              <a:t> (2), 138-146.</a:t>
            </a:r>
          </a:p>
          <a:p>
            <a:pPr marL="347472" indent="-347472">
              <a:spcBef>
                <a:spcPts val="0"/>
              </a:spcBef>
              <a:buFont typeface="+mj-lt"/>
              <a:buAutoNum type="arabicPeriod" startAt="7"/>
            </a:pPr>
            <a:r>
              <a:rPr lang="en-US" b="0" dirty="0" err="1">
                <a:latin typeface="Chalkboard"/>
                <a:cs typeface="Chalkboard"/>
              </a:rPr>
              <a:t>Kochenderfer</a:t>
            </a:r>
            <a:r>
              <a:rPr lang="en-US" b="0" dirty="0">
                <a:latin typeface="Chalkboard"/>
                <a:cs typeface="Chalkboard"/>
              </a:rPr>
              <a:t>-Ladd, &amp; Pelletier, M. E. (2008). Teachers' views and beliefs about bullying: Influences on classroom management strategies and students' coping with peer victimization. </a:t>
            </a:r>
            <a:r>
              <a:rPr lang="en-US" b="0" i="1" dirty="0">
                <a:latin typeface="Chalkboard"/>
                <a:cs typeface="Chalkboard"/>
              </a:rPr>
              <a:t>Journal of School Psychology</a:t>
            </a:r>
            <a:r>
              <a:rPr lang="en-US" b="0" dirty="0">
                <a:latin typeface="Chalkboard"/>
                <a:cs typeface="Chalkboard"/>
              </a:rPr>
              <a:t> , 431-453. Retrieved from </a:t>
            </a:r>
            <a:r>
              <a:rPr lang="nl-NL" b="0" dirty="0">
                <a:latin typeface="Chalkboard"/>
                <a:cs typeface="Chalkboard"/>
                <a:hlinkClick r:id="rId3"/>
              </a:rPr>
              <a:t>http://ac.els-cdn.com/S0022440507000817/1-s2.0-S0022440507000817-main.pdf</a:t>
            </a:r>
            <a:r>
              <a:rPr lang="nl-NL" b="0" dirty="0">
                <a:latin typeface="Chalkboard"/>
                <a:cs typeface="Chalkboard"/>
              </a:rPr>
              <a:t>?</a:t>
            </a:r>
          </a:p>
          <a:p>
            <a:pPr marL="347472" indent="-347472">
              <a:spcBef>
                <a:spcPts val="0"/>
              </a:spcBef>
              <a:buFont typeface="+mj-lt"/>
              <a:buAutoNum type="arabicPeriod" startAt="7"/>
            </a:pPr>
            <a:r>
              <a:rPr lang="en-US" b="0" dirty="0" err="1" smtClean="0">
                <a:latin typeface="Chalkboard"/>
                <a:cs typeface="Chalkboard"/>
              </a:rPr>
              <a:t>Nansel</a:t>
            </a:r>
            <a:r>
              <a:rPr lang="en-US" b="0" dirty="0">
                <a:latin typeface="Chalkboard"/>
                <a:cs typeface="Chalkboard"/>
              </a:rPr>
              <a:t>, T. R., </a:t>
            </a:r>
            <a:r>
              <a:rPr lang="en-US" b="0" dirty="0" err="1">
                <a:latin typeface="Chalkboard"/>
                <a:cs typeface="Chalkboard"/>
              </a:rPr>
              <a:t>Overpeck</a:t>
            </a:r>
            <a:r>
              <a:rPr lang="en-US" b="0" dirty="0">
                <a:latin typeface="Chalkboard"/>
                <a:cs typeface="Chalkboard"/>
              </a:rPr>
              <a:t>, M., </a:t>
            </a:r>
            <a:r>
              <a:rPr lang="en-US" b="0" dirty="0" err="1">
                <a:latin typeface="Chalkboard"/>
                <a:cs typeface="Chalkboard"/>
              </a:rPr>
              <a:t>Pilla</a:t>
            </a:r>
            <a:r>
              <a:rPr lang="en-US" b="0" dirty="0">
                <a:latin typeface="Chalkboard"/>
                <a:cs typeface="Chalkboard"/>
              </a:rPr>
              <a:t>, R. S., </a:t>
            </a:r>
            <a:r>
              <a:rPr lang="en-US" b="0" dirty="0" err="1">
                <a:latin typeface="Chalkboard"/>
                <a:cs typeface="Chalkboard"/>
              </a:rPr>
              <a:t>Ruan</a:t>
            </a:r>
            <a:r>
              <a:rPr lang="en-US" b="0" dirty="0">
                <a:latin typeface="Chalkboard"/>
                <a:cs typeface="Chalkboard"/>
              </a:rPr>
              <a:t>, W. J., Simons-Morton, B., &amp; </a:t>
            </a:r>
            <a:r>
              <a:rPr lang="en-US" b="0" dirty="0" err="1">
                <a:latin typeface="Chalkboard"/>
                <a:cs typeface="Chalkboard"/>
              </a:rPr>
              <a:t>Scheidt</a:t>
            </a:r>
            <a:r>
              <a:rPr lang="en-US" b="0" dirty="0">
                <a:latin typeface="Chalkboard"/>
                <a:cs typeface="Chalkboard"/>
              </a:rPr>
              <a:t>, P. (2001). Bullying behaviors among U.S. youth: Prevalence and association with psychosocial adjustment. </a:t>
            </a:r>
            <a:r>
              <a:rPr lang="en-US" b="0" i="1" dirty="0">
                <a:latin typeface="Chalkboard"/>
                <a:cs typeface="Chalkboard"/>
              </a:rPr>
              <a:t>Journal of the American Medical Association, 285</a:t>
            </a:r>
            <a:r>
              <a:rPr lang="en-US" b="0" dirty="0">
                <a:latin typeface="Chalkboard"/>
                <a:cs typeface="Chalkboard"/>
              </a:rPr>
              <a:t>(16), 2094-2100. Retrieved from: </a:t>
            </a:r>
            <a:r>
              <a:rPr lang="en-US" b="0" dirty="0">
                <a:latin typeface="Chalkboard"/>
                <a:cs typeface="Chalkboard"/>
                <a:hlinkClick r:id="rId4"/>
              </a:rPr>
              <a:t>http://ehis.ebscohost.com.ez-proxy.brooklyn.cuny.edu:2048/</a:t>
            </a:r>
            <a:endParaRPr lang="en-US" b="0" dirty="0">
              <a:latin typeface="Chalkboard"/>
              <a:cs typeface="Chalkboard"/>
            </a:endParaRPr>
          </a:p>
          <a:p>
            <a:endParaRPr lang="en-US" dirty="0"/>
          </a:p>
        </p:txBody>
      </p:sp>
    </p:spTree>
    <p:extLst>
      <p:ext uri="{BB962C8B-B14F-4D97-AF65-F5344CB8AC3E}">
        <p14:creationId xmlns:p14="http://schemas.microsoft.com/office/powerpoint/2010/main" val="17859650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a:latin typeface="Chalkboard"/>
                <a:cs typeface="Chalkboard"/>
              </a:rPr>
              <a:t>references</a:t>
            </a:r>
          </a:p>
        </p:txBody>
      </p:sp>
      <p:sp>
        <p:nvSpPr>
          <p:cNvPr id="3" name="Content Placeholder 2"/>
          <p:cNvSpPr>
            <a:spLocks noGrp="1"/>
          </p:cNvSpPr>
          <p:nvPr>
            <p:ph idx="1"/>
          </p:nvPr>
        </p:nvSpPr>
        <p:spPr>
          <a:xfrm>
            <a:off x="822960" y="1100628"/>
            <a:ext cx="7520940" cy="5148660"/>
          </a:xfrm>
        </p:spPr>
        <p:txBody>
          <a:bodyPr>
            <a:noAutofit/>
          </a:bodyPr>
          <a:lstStyle/>
          <a:p>
            <a:pPr>
              <a:buFont typeface="+mj-lt"/>
              <a:buAutoNum type="arabicPeriod" startAt="12"/>
            </a:pPr>
            <a:r>
              <a:rPr lang="en-US" sz="1400" b="0" dirty="0" err="1">
                <a:latin typeface="Chalkboard"/>
                <a:cs typeface="Chalkboard"/>
              </a:rPr>
              <a:t>Olweus</a:t>
            </a:r>
            <a:r>
              <a:rPr lang="en-US" sz="1400" b="0" dirty="0">
                <a:latin typeface="Chalkboard"/>
                <a:cs typeface="Chalkboard"/>
              </a:rPr>
              <a:t>, D. (2003). A profile of bullying at school. </a:t>
            </a:r>
            <a:r>
              <a:rPr lang="en-US" sz="1400" b="0" i="1" dirty="0">
                <a:latin typeface="Chalkboard"/>
                <a:cs typeface="Chalkboard"/>
              </a:rPr>
              <a:t>Educational Leadership</a:t>
            </a:r>
            <a:r>
              <a:rPr lang="en-US" sz="1400" b="0" dirty="0">
                <a:latin typeface="Chalkboard"/>
                <a:cs typeface="Chalkboard"/>
              </a:rPr>
              <a:t>, </a:t>
            </a:r>
            <a:r>
              <a:rPr lang="en-US" sz="1400" b="0" i="1" dirty="0">
                <a:latin typeface="Chalkboard"/>
                <a:cs typeface="Chalkboard"/>
              </a:rPr>
              <a:t>60</a:t>
            </a:r>
            <a:r>
              <a:rPr lang="en-US" sz="1400" b="0" dirty="0">
                <a:latin typeface="Chalkboard"/>
                <a:cs typeface="Chalkboard"/>
              </a:rPr>
              <a:t>(6), 12-17. Retrieved from http://ehis.ebscohost.com.ez-proxy.brooklyn.cuny.edu:2048/</a:t>
            </a:r>
            <a:r>
              <a:rPr lang="en-US" sz="1400" b="0" dirty="0" err="1">
                <a:latin typeface="Chalkboard"/>
                <a:cs typeface="Chalkboard"/>
              </a:rPr>
              <a:t>ehost</a:t>
            </a:r>
            <a:r>
              <a:rPr lang="en-US" sz="1400" b="0" dirty="0">
                <a:latin typeface="Chalkboard"/>
                <a:cs typeface="Chalkboard"/>
              </a:rPr>
              <a:t>/</a:t>
            </a:r>
            <a:r>
              <a:rPr lang="en-US" sz="1400" b="0" dirty="0" err="1">
                <a:latin typeface="Chalkboard"/>
                <a:cs typeface="Chalkboard"/>
              </a:rPr>
              <a:t>pdfviewer</a:t>
            </a:r>
            <a:r>
              <a:rPr lang="en-US" sz="1400" b="0" dirty="0">
                <a:latin typeface="Chalkboard"/>
                <a:cs typeface="Chalkboard"/>
              </a:rPr>
              <a:t>/</a:t>
            </a:r>
            <a:r>
              <a:rPr lang="en-US" sz="1400" b="0" dirty="0" err="1">
                <a:latin typeface="Chalkboard"/>
                <a:cs typeface="Chalkboard"/>
              </a:rPr>
              <a:t>pdfviewer?sid</a:t>
            </a:r>
            <a:r>
              <a:rPr lang="en-US" sz="1400" b="0" dirty="0">
                <a:latin typeface="Chalkboard"/>
                <a:cs typeface="Chalkboard"/>
              </a:rPr>
              <a:t>=fda528e8-142e-48f8-b5b5-71847ab1b130%40sessionmgr112&amp;vid=6&amp;hid=</a:t>
            </a:r>
            <a:r>
              <a:rPr lang="en-US" sz="1400" b="0" dirty="0" smtClean="0">
                <a:latin typeface="Chalkboard"/>
                <a:cs typeface="Chalkboard"/>
              </a:rPr>
              <a:t>20</a:t>
            </a:r>
          </a:p>
          <a:p>
            <a:pPr lvl="0">
              <a:buFont typeface="+mj-lt"/>
              <a:buAutoNum type="arabicPeriod" startAt="12"/>
            </a:pPr>
            <a:r>
              <a:rPr lang="en-US" sz="1400" b="0" dirty="0" smtClean="0">
                <a:latin typeface="Chalkboard"/>
                <a:cs typeface="Chalkboard"/>
              </a:rPr>
              <a:t>Roberts</a:t>
            </a:r>
            <a:r>
              <a:rPr lang="en-US" sz="1400" b="0" dirty="0">
                <a:latin typeface="Chalkboard"/>
                <a:cs typeface="Chalkboard"/>
              </a:rPr>
              <a:t>, E. E. (2011). </a:t>
            </a:r>
            <a:r>
              <a:rPr lang="en-US" sz="1400" b="0" dirty="0" smtClean="0">
                <a:latin typeface="Chalkboard"/>
                <a:cs typeface="Chalkboard"/>
              </a:rPr>
              <a:t>Teachers’ perceptions </a:t>
            </a:r>
            <a:r>
              <a:rPr lang="en-US" sz="1400" b="0" dirty="0">
                <a:latin typeface="Chalkboard"/>
                <a:cs typeface="Chalkboard"/>
              </a:rPr>
              <a:t>of </a:t>
            </a:r>
            <a:r>
              <a:rPr lang="en-US" sz="1400" b="0" dirty="0" smtClean="0">
                <a:latin typeface="Chalkboard"/>
                <a:cs typeface="Chalkboard"/>
              </a:rPr>
              <a:t>anti-bullying </a:t>
            </a:r>
            <a:r>
              <a:rPr lang="en-US" sz="1400" b="0" dirty="0">
                <a:latin typeface="Chalkboard"/>
                <a:cs typeface="Chalkboard"/>
              </a:rPr>
              <a:t>i</a:t>
            </a:r>
            <a:r>
              <a:rPr lang="en-US" sz="1400" b="0" dirty="0" smtClean="0">
                <a:latin typeface="Chalkboard"/>
                <a:cs typeface="Chalkboard"/>
              </a:rPr>
              <a:t>nterventions </a:t>
            </a:r>
            <a:r>
              <a:rPr lang="en-US" sz="1400" b="0" dirty="0">
                <a:latin typeface="Chalkboard"/>
                <a:cs typeface="Chalkboard"/>
              </a:rPr>
              <a:t>a</a:t>
            </a:r>
            <a:r>
              <a:rPr lang="en-US" sz="1400" b="0" dirty="0" smtClean="0">
                <a:latin typeface="Chalkboard"/>
                <a:cs typeface="Chalkboard"/>
              </a:rPr>
              <a:t>nd </a:t>
            </a:r>
            <a:r>
              <a:rPr lang="en-US" sz="1400" b="0" dirty="0">
                <a:latin typeface="Chalkboard"/>
                <a:cs typeface="Chalkboard"/>
              </a:rPr>
              <a:t>t</a:t>
            </a:r>
            <a:r>
              <a:rPr lang="en-US" sz="1400" b="0" dirty="0" smtClean="0">
                <a:latin typeface="Chalkboard"/>
                <a:cs typeface="Chalkboard"/>
              </a:rPr>
              <a:t>he </a:t>
            </a:r>
            <a:r>
              <a:rPr lang="en-US" sz="1400" b="0" dirty="0">
                <a:latin typeface="Chalkboard"/>
                <a:cs typeface="Chalkboard"/>
              </a:rPr>
              <a:t>t</a:t>
            </a:r>
            <a:r>
              <a:rPr lang="en-US" sz="1400" b="0" dirty="0" smtClean="0">
                <a:latin typeface="Chalkboard"/>
                <a:cs typeface="Chalkboard"/>
              </a:rPr>
              <a:t>ypes </a:t>
            </a:r>
            <a:r>
              <a:rPr lang="en-US" sz="1400" b="0" dirty="0">
                <a:latin typeface="Chalkboard"/>
                <a:cs typeface="Chalkboard"/>
              </a:rPr>
              <a:t>of </a:t>
            </a:r>
            <a:r>
              <a:rPr lang="en-US" sz="1400" b="0" dirty="0" smtClean="0">
                <a:latin typeface="Chalkboard"/>
                <a:cs typeface="Chalkboard"/>
              </a:rPr>
              <a:t>bullying </a:t>
            </a:r>
            <a:r>
              <a:rPr lang="en-US" sz="1400" b="0" dirty="0">
                <a:latin typeface="Chalkboard"/>
                <a:cs typeface="Chalkboard"/>
              </a:rPr>
              <a:t>e</a:t>
            </a:r>
            <a:r>
              <a:rPr lang="en-US" sz="1400" b="0" dirty="0" smtClean="0">
                <a:latin typeface="Chalkboard"/>
                <a:cs typeface="Chalkboard"/>
              </a:rPr>
              <a:t>ach </a:t>
            </a:r>
            <a:r>
              <a:rPr lang="en-US" sz="1400" b="0" dirty="0">
                <a:latin typeface="Chalkboard"/>
                <a:cs typeface="Chalkboard"/>
              </a:rPr>
              <a:t>i</a:t>
            </a:r>
            <a:r>
              <a:rPr lang="en-US" sz="1400" b="0" dirty="0" smtClean="0">
                <a:latin typeface="Chalkboard"/>
                <a:cs typeface="Chalkboard"/>
              </a:rPr>
              <a:t>ntervention </a:t>
            </a:r>
            <a:r>
              <a:rPr lang="en-US" sz="1400" b="0" dirty="0">
                <a:latin typeface="Chalkboard"/>
                <a:cs typeface="Chalkboard"/>
              </a:rPr>
              <a:t>p</a:t>
            </a:r>
            <a:r>
              <a:rPr lang="en-US" sz="1400" b="0" dirty="0" smtClean="0">
                <a:latin typeface="Chalkboard"/>
                <a:cs typeface="Chalkboard"/>
              </a:rPr>
              <a:t>revents</a:t>
            </a:r>
            <a:r>
              <a:rPr lang="en-US" sz="1400" b="0" dirty="0">
                <a:latin typeface="Chalkboard"/>
                <a:cs typeface="Chalkboard"/>
              </a:rPr>
              <a:t>. </a:t>
            </a:r>
            <a:r>
              <a:rPr lang="en-US" sz="1400" b="0" i="1" dirty="0">
                <a:latin typeface="Chalkboard"/>
                <a:cs typeface="Chalkboard"/>
              </a:rPr>
              <a:t>ARECLS</a:t>
            </a:r>
            <a:r>
              <a:rPr lang="en-US" sz="1400" b="0" dirty="0">
                <a:latin typeface="Chalkboard"/>
                <a:cs typeface="Chalkboard"/>
              </a:rPr>
              <a:t> </a:t>
            </a:r>
            <a:r>
              <a:rPr lang="en-US" sz="1400" b="0" i="1" dirty="0">
                <a:latin typeface="Chalkboard"/>
                <a:cs typeface="Chalkboard"/>
              </a:rPr>
              <a:t>, 8</a:t>
            </a:r>
            <a:r>
              <a:rPr lang="en-US" sz="1400" b="0" dirty="0">
                <a:latin typeface="Chalkboard"/>
                <a:cs typeface="Chalkboard"/>
              </a:rPr>
              <a:t>, 75-94. Retrieved </a:t>
            </a:r>
            <a:r>
              <a:rPr lang="en-US" sz="1400" b="0" dirty="0" smtClean="0">
                <a:latin typeface="Chalkboard"/>
                <a:cs typeface="Chalkboard"/>
              </a:rPr>
              <a:t>from </a:t>
            </a:r>
            <a:r>
              <a:rPr lang="en-US" sz="1400" b="0" dirty="0">
                <a:latin typeface="Chalkboard"/>
                <a:cs typeface="Chalkboard"/>
                <a:hlinkClick r:id="rId2"/>
              </a:rPr>
              <a:t>http://ehis.ebscohost.com.ez-proxy.brooklyn.cuny.edu:2048/ehost/detail?</a:t>
            </a:r>
            <a:r>
              <a:rPr lang="en-US" sz="1400" b="0" dirty="0" smtClean="0">
                <a:latin typeface="Chalkboard"/>
                <a:cs typeface="Chalkboard"/>
                <a:hlinkClick r:id="rId2"/>
              </a:rPr>
              <a:t>vid</a:t>
            </a:r>
            <a:endParaRPr lang="en-US" sz="1400" b="0" dirty="0" smtClean="0">
              <a:latin typeface="Chalkboard"/>
              <a:cs typeface="Chalkboard"/>
            </a:endParaRPr>
          </a:p>
          <a:p>
            <a:pPr>
              <a:spcBef>
                <a:spcPts val="0"/>
              </a:spcBef>
              <a:buFont typeface="+mj-lt"/>
              <a:buAutoNum type="arabicPeriod" startAt="12"/>
            </a:pPr>
            <a:r>
              <a:rPr lang="en-US" sz="1400" b="0" dirty="0" smtClean="0">
                <a:latin typeface="Chalkboard"/>
                <a:cs typeface="Chalkboard"/>
              </a:rPr>
              <a:t> Roland</a:t>
            </a:r>
            <a:r>
              <a:rPr lang="en-US" sz="1400" b="0" dirty="0">
                <a:latin typeface="Chalkboard"/>
                <a:cs typeface="Chalkboard"/>
              </a:rPr>
              <a:t>, E., &amp; Galloway, D. (2002). Classroom influences on bullying. Educational</a:t>
            </a:r>
          </a:p>
          <a:p>
            <a:pPr>
              <a:spcBef>
                <a:spcPts val="0"/>
              </a:spcBef>
            </a:pPr>
            <a:r>
              <a:rPr lang="en-US" sz="1400" b="0" i="1" dirty="0" smtClean="0">
                <a:latin typeface="Chalkboard"/>
                <a:cs typeface="Chalkboard"/>
              </a:rPr>
              <a:t>	Research</a:t>
            </a:r>
            <a:r>
              <a:rPr lang="en-US" sz="1400" b="0" dirty="0" smtClean="0">
                <a:latin typeface="Chalkboard"/>
                <a:cs typeface="Chalkboard"/>
              </a:rPr>
              <a:t> </a:t>
            </a:r>
            <a:r>
              <a:rPr lang="en-US" sz="1400" b="0" i="1" dirty="0">
                <a:latin typeface="Chalkboard"/>
                <a:cs typeface="Chalkboard"/>
              </a:rPr>
              <a:t>, 44</a:t>
            </a:r>
            <a:r>
              <a:rPr lang="en-US" sz="1400" b="0" dirty="0">
                <a:latin typeface="Chalkboard"/>
                <a:cs typeface="Chalkboard"/>
              </a:rPr>
              <a:t> (3), 299-312. Retrieved from: </a:t>
            </a:r>
            <a:r>
              <a:rPr lang="en-US" sz="1400" b="0" u="sng" dirty="0">
                <a:latin typeface="Chalkboard"/>
                <a:cs typeface="Chalkboard"/>
                <a:hlinkClick r:id="rId3"/>
              </a:rPr>
              <a:t>http://ehis.ebscohost.com.ez-proxy.brooklyn.cuny.edu:2048/ehost/detail?vid=16&amp;hid=102&amp;sid=eff0af4d-</a:t>
            </a:r>
            <a:r>
              <a:rPr lang="en-US" sz="1400" b="0" dirty="0">
                <a:latin typeface="Chalkboard"/>
                <a:cs typeface="Chalkboard"/>
              </a:rPr>
              <a:t> </a:t>
            </a:r>
            <a:endParaRPr lang="en-US" sz="1400" b="0" dirty="0" smtClean="0">
              <a:latin typeface="Chalkboard"/>
              <a:cs typeface="Chalkboard"/>
            </a:endParaRPr>
          </a:p>
          <a:p>
            <a:pPr>
              <a:spcBef>
                <a:spcPts val="0"/>
              </a:spcBef>
              <a:buFont typeface="+mj-lt"/>
              <a:buAutoNum type="arabicPeriod" startAt="15"/>
            </a:pPr>
            <a:r>
              <a:rPr lang="en-US" sz="1400" b="0" dirty="0" err="1">
                <a:latin typeface="Chalkboard"/>
                <a:cs typeface="Chalkboard"/>
              </a:rPr>
              <a:t>Siegle</a:t>
            </a:r>
            <a:r>
              <a:rPr lang="en-US" sz="1400" b="0" dirty="0">
                <a:latin typeface="Chalkboard"/>
                <a:cs typeface="Chalkboard"/>
              </a:rPr>
              <a:t>, D. (2010). </a:t>
            </a:r>
            <a:r>
              <a:rPr lang="en-US" sz="1400" b="0" i="1" dirty="0">
                <a:latin typeface="Chalkboard"/>
                <a:cs typeface="Chalkboard"/>
              </a:rPr>
              <a:t>Cyber bullying and </a:t>
            </a:r>
            <a:r>
              <a:rPr lang="en-US" sz="1400" b="0" i="1" dirty="0" err="1">
                <a:latin typeface="Chalkboard"/>
                <a:cs typeface="Chalkboard"/>
              </a:rPr>
              <a:t>sexting</a:t>
            </a:r>
            <a:r>
              <a:rPr lang="en-US" sz="1400" b="0" i="1" dirty="0">
                <a:latin typeface="Chalkboard"/>
                <a:cs typeface="Chalkboard"/>
              </a:rPr>
              <a:t>: Technology abuses of the 21st </a:t>
            </a:r>
            <a:r>
              <a:rPr lang="en-US" sz="1400" b="0" i="1" dirty="0" smtClean="0">
                <a:latin typeface="Chalkboard"/>
                <a:cs typeface="Chalkboard"/>
              </a:rPr>
              <a:t>century. Gifted </a:t>
            </a:r>
            <a:r>
              <a:rPr lang="en-US" sz="1400" b="0" i="1" dirty="0">
                <a:latin typeface="Chalkboard"/>
                <a:cs typeface="Chalkboard"/>
              </a:rPr>
              <a:t>Child Today</a:t>
            </a:r>
            <a:r>
              <a:rPr lang="en-US" sz="1400" b="0" dirty="0">
                <a:latin typeface="Chalkboard"/>
                <a:cs typeface="Chalkboard"/>
              </a:rPr>
              <a:t>, 33(2) 14-</a:t>
            </a:r>
            <a:r>
              <a:rPr lang="en-US" sz="1400" b="0" dirty="0" smtClean="0">
                <a:latin typeface="Chalkboard"/>
                <a:cs typeface="Chalkboard"/>
              </a:rPr>
              <a:t>16</a:t>
            </a:r>
          </a:p>
          <a:p>
            <a:pPr>
              <a:spcBef>
                <a:spcPts val="0"/>
              </a:spcBef>
              <a:buFont typeface="+mj-lt"/>
              <a:buAutoNum type="arabicPeriod" startAt="15"/>
            </a:pPr>
            <a:r>
              <a:rPr lang="en-US" sz="1400" b="0" dirty="0">
                <a:latin typeface="Chalkboard"/>
                <a:cs typeface="Chalkboard"/>
              </a:rPr>
              <a:t>Sylvester, Ruth (2011) Teacher as bully: Knowingly and unintentionally </a:t>
            </a:r>
          </a:p>
          <a:p>
            <a:pPr>
              <a:spcBef>
                <a:spcPts val="0"/>
              </a:spcBef>
            </a:pPr>
            <a:r>
              <a:rPr lang="en-US" sz="1400" b="0" dirty="0" smtClean="0">
                <a:latin typeface="Chalkboard"/>
                <a:cs typeface="Chalkboard"/>
              </a:rPr>
              <a:t>	harming </a:t>
            </a:r>
            <a:r>
              <a:rPr lang="en-US" sz="1400" b="0" dirty="0">
                <a:latin typeface="Chalkboard"/>
                <a:cs typeface="Chalkboard"/>
              </a:rPr>
              <a:t>students. </a:t>
            </a:r>
            <a:r>
              <a:rPr lang="en-US" sz="1400" b="0" i="1" dirty="0">
                <a:latin typeface="Chalkboard"/>
                <a:cs typeface="Chalkboard"/>
              </a:rPr>
              <a:t>The Delta Kappa Gamma Bulletin v. 77 no. 2. </a:t>
            </a:r>
            <a:r>
              <a:rPr lang="en-US" sz="1400" b="0" dirty="0">
                <a:latin typeface="Chalkboard"/>
                <a:cs typeface="Chalkboard"/>
              </a:rPr>
              <a:t>Retrieved from </a:t>
            </a:r>
            <a:r>
              <a:rPr lang="en-US" sz="1400" b="0" u="sng" dirty="0">
                <a:latin typeface="Chalkboard"/>
                <a:cs typeface="Chalkboard"/>
                <a:hlinkClick r:id="rId4"/>
              </a:rPr>
              <a:t>http://www.readperiodicals.com/201101/2257395101.html#</a:t>
            </a:r>
            <a:r>
              <a:rPr lang="en-US" sz="1400" b="0" u="sng" dirty="0" smtClean="0">
                <a:latin typeface="Chalkboard"/>
                <a:cs typeface="Chalkboard"/>
                <a:hlinkClick r:id="rId4"/>
              </a:rPr>
              <a:t>b</a:t>
            </a:r>
            <a:endParaRPr lang="en-US" sz="1400" b="0" dirty="0" smtClean="0">
              <a:latin typeface="Chalkboard"/>
              <a:cs typeface="Chalkboard"/>
            </a:endParaRPr>
          </a:p>
          <a:p>
            <a:pPr marL="0" indent="0">
              <a:spcBef>
                <a:spcPts val="0"/>
              </a:spcBef>
            </a:pPr>
            <a:endParaRPr lang="en-US" sz="1400" b="0" dirty="0">
              <a:solidFill>
                <a:srgbClr val="000000"/>
              </a:solidFill>
              <a:latin typeface="Chalkboard"/>
              <a:cs typeface="Chalkboard"/>
            </a:endParaRPr>
          </a:p>
        </p:txBody>
      </p:sp>
    </p:spTree>
    <p:extLst>
      <p:ext uri="{BB962C8B-B14F-4D97-AF65-F5344CB8AC3E}">
        <p14:creationId xmlns:p14="http://schemas.microsoft.com/office/powerpoint/2010/main" val="172034059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latin typeface="Chalkboard"/>
                <a:cs typeface="Chalkboard"/>
              </a:rPr>
              <a:t>References</a:t>
            </a:r>
            <a:endParaRPr lang="en-US" sz="3600" dirty="0">
              <a:latin typeface="Chalkboard"/>
              <a:cs typeface="Chalkboard"/>
            </a:endParaRPr>
          </a:p>
        </p:txBody>
      </p:sp>
      <p:sp>
        <p:nvSpPr>
          <p:cNvPr id="3" name="Content Placeholder 2"/>
          <p:cNvSpPr>
            <a:spLocks noGrp="1"/>
          </p:cNvSpPr>
          <p:nvPr>
            <p:ph idx="1"/>
          </p:nvPr>
        </p:nvSpPr>
        <p:spPr/>
        <p:txBody>
          <a:bodyPr>
            <a:normAutofit fontScale="92500" lnSpcReduction="20000"/>
          </a:bodyPr>
          <a:lstStyle/>
          <a:p>
            <a:pPr>
              <a:spcBef>
                <a:spcPts val="0"/>
              </a:spcBef>
              <a:buFont typeface="+mj-lt"/>
              <a:buAutoNum type="arabicPeriod" startAt="17"/>
            </a:pPr>
            <a:r>
              <a:rPr lang="en-US" b="0" dirty="0">
                <a:latin typeface="Chalkboard"/>
                <a:cs typeface="Chalkboard"/>
              </a:rPr>
              <a:t>Williams, K. , Chambers, M. , Logan, S. , and Robinson, D. (1996). Association of common health symptoms with bullying in primary school children. </a:t>
            </a:r>
            <a:r>
              <a:rPr lang="en-US" b="0" i="1" dirty="0">
                <a:latin typeface="Chalkboard"/>
                <a:cs typeface="Chalkboard"/>
              </a:rPr>
              <a:t>British Medical Journal</a:t>
            </a:r>
            <a:r>
              <a:rPr lang="en-US" b="0" dirty="0">
                <a:latin typeface="Chalkboard"/>
                <a:cs typeface="Chalkboard"/>
              </a:rPr>
              <a:t>, 313, 17-19.Retrieved from http://</a:t>
            </a:r>
            <a:r>
              <a:rPr lang="en-US" b="0" dirty="0" err="1">
                <a:latin typeface="Chalkboard"/>
                <a:cs typeface="Chalkboard"/>
              </a:rPr>
              <a:t>www.ncbi.nlm.nih.gov</a:t>
            </a:r>
            <a:r>
              <a:rPr lang="en-US" b="0" dirty="0">
                <a:latin typeface="Chalkboard"/>
                <a:cs typeface="Chalkboard"/>
              </a:rPr>
              <a:t>/</a:t>
            </a:r>
            <a:r>
              <a:rPr lang="en-US" b="0" dirty="0" err="1">
                <a:latin typeface="Chalkboard"/>
                <a:cs typeface="Chalkboard"/>
              </a:rPr>
              <a:t>pmc</a:t>
            </a:r>
            <a:r>
              <a:rPr lang="en-US" b="0" dirty="0">
                <a:latin typeface="Chalkboard"/>
                <a:cs typeface="Chalkboard"/>
              </a:rPr>
              <a:t>/articles/PMC2351438</a:t>
            </a:r>
          </a:p>
          <a:p>
            <a:pPr>
              <a:spcBef>
                <a:spcPts val="0"/>
              </a:spcBef>
              <a:buFont typeface="+mj-lt"/>
              <a:buAutoNum type="arabicPeriod" startAt="17"/>
            </a:pPr>
            <a:r>
              <a:rPr lang="en-US" b="0" dirty="0" err="1">
                <a:latin typeface="Chalkboard"/>
                <a:cs typeface="Chalkboard"/>
              </a:rPr>
              <a:t>Wolke</a:t>
            </a:r>
            <a:r>
              <a:rPr lang="en-US" b="0" dirty="0">
                <a:latin typeface="Chalkboard"/>
                <a:cs typeface="Chalkboard"/>
              </a:rPr>
              <a:t>, D., Woods, S., Bloomfield, L., </a:t>
            </a:r>
            <a:r>
              <a:rPr lang="en-US" b="0" dirty="0" err="1">
                <a:latin typeface="Chalkboard"/>
                <a:cs typeface="Chalkboard"/>
              </a:rPr>
              <a:t>Karstadt</a:t>
            </a:r>
            <a:r>
              <a:rPr lang="en-US" b="0" dirty="0">
                <a:latin typeface="Chalkboard"/>
                <a:cs typeface="Chalkboard"/>
              </a:rPr>
              <a:t>. (2001). Bullying involvement in primary school and common health problems. </a:t>
            </a:r>
            <a:r>
              <a:rPr lang="en-US" b="0" i="1" dirty="0">
                <a:latin typeface="Chalkboard"/>
                <a:cs typeface="Chalkboard"/>
              </a:rPr>
              <a:t>Arch Dis Child, 85, 197-201. </a:t>
            </a:r>
            <a:r>
              <a:rPr lang="en-US" b="0" dirty="0">
                <a:latin typeface="Chalkboard"/>
                <a:cs typeface="Chalkboard"/>
              </a:rPr>
              <a:t>Retrieved from </a:t>
            </a:r>
            <a:r>
              <a:rPr lang="en-US" b="0" dirty="0">
                <a:solidFill>
                  <a:srgbClr val="000000"/>
                </a:solidFill>
                <a:latin typeface="Chalkboard"/>
                <a:cs typeface="Chalkboard"/>
                <a:hlinkClick r:id="rId2"/>
              </a:rPr>
              <a:t>http://adc.bmj.com/content/85/3/197.full.pdf+</a:t>
            </a:r>
            <a:r>
              <a:rPr lang="en-US" b="0" dirty="0" smtClean="0">
                <a:solidFill>
                  <a:srgbClr val="000000"/>
                </a:solidFill>
                <a:latin typeface="Chalkboard"/>
                <a:cs typeface="Chalkboard"/>
                <a:hlinkClick r:id="rId2"/>
              </a:rPr>
              <a:t>html</a:t>
            </a:r>
            <a:endParaRPr lang="en-US" b="0" dirty="0">
              <a:latin typeface="Chalkboard"/>
              <a:cs typeface="Chalkboard"/>
            </a:endParaRPr>
          </a:p>
          <a:p>
            <a:pPr>
              <a:spcBef>
                <a:spcPts val="0"/>
              </a:spcBef>
              <a:buFont typeface="+mj-lt"/>
              <a:buAutoNum type="arabicPeriod" startAt="17"/>
            </a:pPr>
            <a:r>
              <a:rPr lang="en-US" b="0" dirty="0" err="1" smtClean="0">
                <a:latin typeface="Chalkboard"/>
                <a:cs typeface="Chalkboard"/>
              </a:rPr>
              <a:t>Vernberg</a:t>
            </a:r>
            <a:r>
              <a:rPr lang="en-US" b="0" dirty="0">
                <a:latin typeface="Chalkboard"/>
                <a:cs typeface="Chalkboard"/>
              </a:rPr>
              <a:t>, M. E., Nelson, D. T., </a:t>
            </a:r>
            <a:r>
              <a:rPr lang="en-US" b="0" dirty="0" err="1">
                <a:latin typeface="Chalkboard"/>
                <a:cs typeface="Chalkboard"/>
              </a:rPr>
              <a:t>Fonagy</a:t>
            </a:r>
            <a:r>
              <a:rPr lang="en-US" b="0" dirty="0">
                <a:latin typeface="Chalkboard"/>
                <a:cs typeface="Chalkboard"/>
              </a:rPr>
              <a:t>, P., </a:t>
            </a:r>
            <a:r>
              <a:rPr lang="en-US" b="0" dirty="0" err="1">
                <a:latin typeface="Chalkboard"/>
                <a:cs typeface="Chalkboard"/>
              </a:rPr>
              <a:t>Twemlow</a:t>
            </a:r>
            <a:r>
              <a:rPr lang="en-US" b="0" dirty="0">
                <a:latin typeface="Chalkboard"/>
                <a:cs typeface="Chalkboard"/>
              </a:rPr>
              <a:t>, W. S (2011).   Victimization, aggression, and visits to the school nurse for somatic complaints, illnesses, and physical injuries. </a:t>
            </a:r>
            <a:r>
              <a:rPr lang="en-US" b="0" i="1" dirty="0">
                <a:latin typeface="Chalkboard"/>
                <a:cs typeface="Chalkboard"/>
              </a:rPr>
              <a:t>Journal of Pediatrics, 127</a:t>
            </a:r>
            <a:r>
              <a:rPr lang="en-US" b="0" dirty="0">
                <a:latin typeface="Chalkboard"/>
                <a:cs typeface="Chalkboard"/>
              </a:rPr>
              <a:t>, 842-848. Retrieved from http://</a:t>
            </a:r>
            <a:r>
              <a:rPr lang="en-US" b="0" dirty="0" err="1">
                <a:latin typeface="Chalkboard"/>
                <a:cs typeface="Chalkboard"/>
              </a:rPr>
              <a:t>www.pediatricsdigest.mobi</a:t>
            </a:r>
            <a:r>
              <a:rPr lang="en-US" b="0" dirty="0">
                <a:latin typeface="Chalkboard"/>
                <a:cs typeface="Chalkboard"/>
              </a:rPr>
              <a:t>/content/127/5/842.full.pdf+html</a:t>
            </a:r>
          </a:p>
          <a:p>
            <a:pPr lvl="0">
              <a:spcBef>
                <a:spcPts val="0"/>
              </a:spcBef>
              <a:buFont typeface="+mj-lt"/>
              <a:buAutoNum type="arabicPeriod" startAt="17"/>
            </a:pPr>
            <a:r>
              <a:rPr lang="en-US" b="0" dirty="0" err="1">
                <a:latin typeface="Chalkboard"/>
                <a:cs typeface="Chalkboard"/>
              </a:rPr>
              <a:t>Yerger</a:t>
            </a:r>
            <a:r>
              <a:rPr lang="en-US" b="0" dirty="0">
                <a:latin typeface="Chalkboard"/>
                <a:cs typeface="Chalkboard"/>
              </a:rPr>
              <a:t>, W., &amp; </a:t>
            </a:r>
            <a:r>
              <a:rPr lang="en-US" b="0" dirty="0" err="1">
                <a:latin typeface="Chalkboard"/>
                <a:cs typeface="Chalkboard"/>
              </a:rPr>
              <a:t>Gheret</a:t>
            </a:r>
            <a:r>
              <a:rPr lang="en-US" b="0" dirty="0">
                <a:latin typeface="Chalkboard"/>
                <a:cs typeface="Chalkboard"/>
              </a:rPr>
              <a:t>, C. (2011). Understanding and dealing with bullying in schools. </a:t>
            </a:r>
            <a:r>
              <a:rPr lang="en-US" b="0" i="1" dirty="0">
                <a:latin typeface="Chalkboard"/>
                <a:cs typeface="Chalkboard"/>
              </a:rPr>
              <a:t>The Education Forum</a:t>
            </a:r>
            <a:r>
              <a:rPr lang="en-US" b="0" dirty="0">
                <a:latin typeface="Chalkboard"/>
                <a:cs typeface="Chalkboard"/>
              </a:rPr>
              <a:t> </a:t>
            </a:r>
            <a:r>
              <a:rPr lang="en-US" b="0" i="1" dirty="0">
                <a:latin typeface="Chalkboard"/>
                <a:cs typeface="Chalkboard"/>
              </a:rPr>
              <a:t>, 75</a:t>
            </a:r>
            <a:r>
              <a:rPr lang="en-US" b="0" dirty="0">
                <a:latin typeface="Chalkboard"/>
                <a:cs typeface="Chalkboard"/>
              </a:rPr>
              <a:t> (4), 315-326. Retrieved from http://ehis.ebscohost.com.ezproxy.brooklyn.cuny.edu:2048/</a:t>
            </a:r>
            <a:r>
              <a:rPr lang="en-US" b="0" dirty="0" err="1">
                <a:latin typeface="Chalkboard"/>
                <a:cs typeface="Chalkboard"/>
              </a:rPr>
              <a:t>ehost</a:t>
            </a:r>
            <a:r>
              <a:rPr lang="en-US" b="0" dirty="0">
                <a:latin typeface="Chalkboard"/>
                <a:cs typeface="Chalkboard"/>
              </a:rPr>
              <a:t>/</a:t>
            </a:r>
            <a:r>
              <a:rPr lang="en-US" b="0" dirty="0" err="1">
                <a:latin typeface="Chalkboard"/>
                <a:cs typeface="Chalkboard"/>
              </a:rPr>
              <a:t>pdfviewer</a:t>
            </a:r>
            <a:r>
              <a:rPr lang="en-US" b="0" dirty="0">
                <a:latin typeface="Chalkboard"/>
                <a:cs typeface="Chalkboard"/>
              </a:rPr>
              <a:t>/</a:t>
            </a:r>
            <a:endParaRPr lang="en-US" b="0" u="sng" dirty="0">
              <a:latin typeface="Chalkboard"/>
              <a:cs typeface="Chalkboard"/>
            </a:endParaRPr>
          </a:p>
          <a:p>
            <a:pPr lvl="0">
              <a:spcBef>
                <a:spcPts val="0"/>
              </a:spcBef>
              <a:buFont typeface="+mj-lt"/>
              <a:buAutoNum type="arabicPeriod" startAt="17"/>
            </a:pPr>
            <a:r>
              <a:rPr lang="en-US" b="0" dirty="0">
                <a:latin typeface="Chalkboard"/>
                <a:cs typeface="Chalkboard"/>
              </a:rPr>
              <a:t>Young, T. A., &amp; Ward, B. A. (2011). </a:t>
            </a:r>
            <a:r>
              <a:rPr lang="en-US" b="0" i="1" dirty="0">
                <a:latin typeface="Chalkboard"/>
                <a:cs typeface="Chalkboard"/>
              </a:rPr>
              <a:t>Bullies in recent books for children and young adults.</a:t>
            </a:r>
            <a:r>
              <a:rPr lang="en-US" b="0" dirty="0">
                <a:latin typeface="Chalkboard"/>
                <a:cs typeface="Chalkboard"/>
              </a:rPr>
              <a:t> Retrieved from ehis.ebscohost.comez-proxy.brooklyn.cuny.edu:2048/</a:t>
            </a:r>
            <a:r>
              <a:rPr lang="en-US" b="0" dirty="0" err="1">
                <a:latin typeface="Chalkboard"/>
                <a:cs typeface="Chalkboard"/>
              </a:rPr>
              <a:t>ehost</a:t>
            </a:r>
            <a:r>
              <a:rPr lang="en-US" b="0" dirty="0">
                <a:latin typeface="Chalkboard"/>
                <a:cs typeface="Chalkboard"/>
              </a:rPr>
              <a:t>/</a:t>
            </a:r>
            <a:r>
              <a:rPr lang="en-US" b="0" dirty="0" err="1">
                <a:latin typeface="Chalkboard"/>
                <a:cs typeface="Chalkboard"/>
              </a:rPr>
              <a:t>pdfviewer?sid</a:t>
            </a:r>
            <a:endParaRPr lang="en-US" b="0" dirty="0">
              <a:latin typeface="Chalkboard"/>
              <a:cs typeface="Chalkboard"/>
            </a:endParaRPr>
          </a:p>
          <a:p>
            <a:endParaRPr lang="en-US" dirty="0"/>
          </a:p>
        </p:txBody>
      </p:sp>
    </p:spTree>
    <p:extLst>
      <p:ext uri="{BB962C8B-B14F-4D97-AF65-F5344CB8AC3E}">
        <p14:creationId xmlns:p14="http://schemas.microsoft.com/office/powerpoint/2010/main" val="2715297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latin typeface="Chalkboard"/>
                <a:cs typeface="Chalkboard"/>
              </a:rPr>
              <a:t>Table of Contents</a:t>
            </a:r>
            <a:endParaRPr lang="en-US" sz="3600" dirty="0">
              <a:latin typeface="Chalkboard"/>
              <a:cs typeface="Chalkboard"/>
            </a:endParaRPr>
          </a:p>
        </p:txBody>
      </p:sp>
      <p:sp>
        <p:nvSpPr>
          <p:cNvPr id="3" name="Content Placeholder 2"/>
          <p:cNvSpPr>
            <a:spLocks noGrp="1"/>
          </p:cNvSpPr>
          <p:nvPr>
            <p:ph idx="1"/>
          </p:nvPr>
        </p:nvSpPr>
        <p:spPr/>
        <p:txBody>
          <a:bodyPr>
            <a:normAutofit lnSpcReduction="10000"/>
          </a:bodyPr>
          <a:lstStyle/>
          <a:p>
            <a:pPr marL="0" indent="0"/>
            <a:r>
              <a:rPr lang="en-US" sz="2400" b="0" dirty="0" smtClean="0">
                <a:latin typeface="Chalkboard"/>
                <a:cs typeface="Chalkboard"/>
              </a:rPr>
              <a:t>Introduction- What is Bullying?</a:t>
            </a:r>
          </a:p>
          <a:p>
            <a:pPr marL="285750" indent="-285750">
              <a:buFontTx/>
              <a:buChar char="-"/>
            </a:pPr>
            <a:r>
              <a:rPr lang="en-US" sz="2400" b="0" dirty="0" smtClean="0">
                <a:latin typeface="Chalkboard"/>
                <a:cs typeface="Chalkboard"/>
              </a:rPr>
              <a:t>Statement of the Problem</a:t>
            </a:r>
          </a:p>
          <a:p>
            <a:pPr marL="285750" indent="-285750">
              <a:buFontTx/>
              <a:buChar char="-"/>
            </a:pPr>
            <a:r>
              <a:rPr lang="en-US" sz="2400" b="0" dirty="0" smtClean="0">
                <a:latin typeface="Chalkboard"/>
                <a:cs typeface="Chalkboard"/>
              </a:rPr>
              <a:t>Review of Related Literature</a:t>
            </a:r>
          </a:p>
          <a:p>
            <a:pPr marL="285750" indent="-285750">
              <a:buFontTx/>
              <a:buChar char="-"/>
            </a:pPr>
            <a:r>
              <a:rPr lang="en-US" sz="2400" b="0" dirty="0" smtClean="0">
                <a:latin typeface="Chalkboard"/>
                <a:cs typeface="Chalkboard"/>
              </a:rPr>
              <a:t>Statement of Hypotheses</a:t>
            </a:r>
          </a:p>
          <a:p>
            <a:pPr marL="285750" indent="-285750">
              <a:buFontTx/>
              <a:buChar char="-"/>
            </a:pPr>
            <a:r>
              <a:rPr lang="en-US" sz="2400" b="0" dirty="0" smtClean="0">
                <a:latin typeface="Chalkboard"/>
                <a:cs typeface="Chalkboard"/>
              </a:rPr>
              <a:t>Participants</a:t>
            </a:r>
          </a:p>
          <a:p>
            <a:pPr marL="285750" indent="-285750">
              <a:buFontTx/>
              <a:buChar char="-"/>
            </a:pPr>
            <a:r>
              <a:rPr lang="en-US" sz="2400" b="0" dirty="0" smtClean="0">
                <a:latin typeface="Chalkboard"/>
                <a:cs typeface="Chalkboard"/>
              </a:rPr>
              <a:t>Instruments</a:t>
            </a:r>
          </a:p>
          <a:p>
            <a:pPr marL="285750" indent="-285750">
              <a:buFontTx/>
              <a:buChar char="-"/>
            </a:pPr>
            <a:r>
              <a:rPr lang="en-US" sz="2400" b="0" smtClean="0">
                <a:latin typeface="Chalkboard"/>
                <a:cs typeface="Chalkboard"/>
              </a:rPr>
              <a:t>Appendices </a:t>
            </a:r>
            <a:r>
              <a:rPr lang="en-US" sz="2400" b="0" smtClean="0">
                <a:latin typeface="Chalkboard"/>
                <a:cs typeface="Chalkboard"/>
              </a:rPr>
              <a:t>A, B, C, D </a:t>
            </a:r>
            <a:r>
              <a:rPr lang="en-US" sz="2400" b="0" smtClean="0">
                <a:latin typeface="Chalkboard"/>
                <a:cs typeface="Chalkboard"/>
              </a:rPr>
              <a:t>&amp; </a:t>
            </a:r>
            <a:r>
              <a:rPr lang="en-US" sz="2400" b="0">
                <a:latin typeface="Chalkboard"/>
                <a:cs typeface="Chalkboard"/>
              </a:rPr>
              <a:t>E</a:t>
            </a:r>
            <a:endParaRPr lang="en-US" sz="2400" b="0" dirty="0" smtClean="0">
              <a:latin typeface="Chalkboard"/>
              <a:cs typeface="Chalkboard"/>
            </a:endParaRPr>
          </a:p>
          <a:p>
            <a:pPr marL="285750" indent="-285750">
              <a:buFontTx/>
              <a:buChar char="-"/>
            </a:pPr>
            <a:r>
              <a:rPr lang="en-US" sz="2400" b="0" dirty="0" smtClean="0">
                <a:latin typeface="Chalkboard"/>
                <a:cs typeface="Chalkboard"/>
              </a:rPr>
              <a:t>References</a:t>
            </a:r>
          </a:p>
          <a:p>
            <a:pPr marL="0" indent="0"/>
            <a:endParaRPr lang="en-US" dirty="0" smtClean="0"/>
          </a:p>
        </p:txBody>
      </p:sp>
    </p:spTree>
    <p:extLst>
      <p:ext uri="{BB962C8B-B14F-4D97-AF65-F5344CB8AC3E}">
        <p14:creationId xmlns:p14="http://schemas.microsoft.com/office/powerpoint/2010/main" val="3100088175"/>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b="1" dirty="0" smtClean="0">
                <a:latin typeface="Colonna MT"/>
                <a:cs typeface="Colonna MT"/>
              </a:rPr>
              <a:t>Introduction</a:t>
            </a:r>
            <a:br>
              <a:rPr lang="en-US" sz="2400" b="1" dirty="0" smtClean="0">
                <a:latin typeface="Colonna MT"/>
                <a:cs typeface="Colonna MT"/>
              </a:rPr>
            </a:br>
            <a:r>
              <a:rPr lang="en-US" sz="2400" b="1" dirty="0" smtClean="0">
                <a:latin typeface="Colonna MT"/>
                <a:cs typeface="Colonna MT"/>
              </a:rPr>
              <a:t>What is bullying?</a:t>
            </a:r>
            <a:endParaRPr lang="en-US" sz="2400" b="1" dirty="0">
              <a:latin typeface="Colonna MT"/>
              <a:cs typeface="Colonna MT"/>
            </a:endParaRPr>
          </a:p>
        </p:txBody>
      </p:sp>
      <p:sp>
        <p:nvSpPr>
          <p:cNvPr id="3" name="Content Placeholder 2"/>
          <p:cNvSpPr>
            <a:spLocks noGrp="1"/>
          </p:cNvSpPr>
          <p:nvPr>
            <p:ph idx="1"/>
          </p:nvPr>
        </p:nvSpPr>
        <p:spPr>
          <a:xfrm>
            <a:off x="822960" y="1100628"/>
            <a:ext cx="7520940" cy="3815317"/>
          </a:xfrm>
        </p:spPr>
        <p:txBody>
          <a:bodyPr>
            <a:normAutofit fontScale="92500" lnSpcReduction="10000"/>
          </a:bodyPr>
          <a:lstStyle/>
          <a:p>
            <a:pPr>
              <a:buFont typeface="Arial"/>
              <a:buChar char="•"/>
            </a:pPr>
            <a:r>
              <a:rPr lang="en-US" sz="2400" b="0" dirty="0" smtClean="0">
                <a:latin typeface="Chalkboard"/>
                <a:cs typeface="Chalkboard"/>
              </a:rPr>
              <a:t>It happens in classrooms, lunchrooms, playgrounds, unsupervised areas (walks home) and most recently the internet. (</a:t>
            </a:r>
            <a:r>
              <a:rPr lang="en-US" sz="2400" b="0" dirty="0" err="1" smtClean="0">
                <a:latin typeface="Chalkboard"/>
                <a:cs typeface="Chalkboard"/>
              </a:rPr>
              <a:t>Siegle</a:t>
            </a:r>
            <a:r>
              <a:rPr lang="en-US" sz="2400" b="0" dirty="0" smtClean="0">
                <a:latin typeface="Chalkboard"/>
                <a:cs typeface="Chalkboard"/>
              </a:rPr>
              <a:t>, 2010)</a:t>
            </a:r>
          </a:p>
          <a:p>
            <a:pPr>
              <a:buFont typeface="Arial"/>
              <a:buChar char="•"/>
            </a:pPr>
            <a:r>
              <a:rPr lang="en-US" sz="2400" b="0" dirty="0" smtClean="0">
                <a:latin typeface="Chalkboard"/>
                <a:cs typeface="Chalkboard"/>
              </a:rPr>
              <a:t>Bullying is an </a:t>
            </a:r>
            <a:r>
              <a:rPr lang="en-US" sz="2400" b="0" dirty="0">
                <a:latin typeface="Chalkboard"/>
                <a:cs typeface="Chalkboard"/>
              </a:rPr>
              <a:t>unwanted repetitive behavior, which involves hitting, pushing, and verbal abuse. Bullying leads to many dangerous events. </a:t>
            </a:r>
            <a:r>
              <a:rPr lang="en-US" sz="2400" b="0" dirty="0" smtClean="0">
                <a:latin typeface="Chalkboard"/>
                <a:cs typeface="Chalkboard"/>
              </a:rPr>
              <a:t>(Young &amp; Ward, 2011)</a:t>
            </a:r>
          </a:p>
          <a:p>
            <a:pPr>
              <a:buFont typeface="Arial"/>
              <a:buChar char="•"/>
            </a:pPr>
            <a:r>
              <a:rPr lang="en-US" sz="2400" b="0" dirty="0" smtClean="0">
                <a:latin typeface="Chalkboard"/>
                <a:cs typeface="Chalkboard"/>
              </a:rPr>
              <a:t>Children who either join in bullying or observe without trying to stop it reinforce the bully’s behavior.(Bauer, Lozano, &amp; </a:t>
            </a:r>
            <a:r>
              <a:rPr lang="en-US" sz="2400" b="0" dirty="0" err="1" smtClean="0">
                <a:latin typeface="Chalkboard"/>
                <a:cs typeface="Chalkboard"/>
              </a:rPr>
              <a:t>Rivara</a:t>
            </a:r>
            <a:r>
              <a:rPr lang="en-US" sz="2400" b="0" dirty="0" smtClean="0">
                <a:latin typeface="Chalkboard"/>
                <a:cs typeface="Chalkboard"/>
              </a:rPr>
              <a:t>, 2007)</a:t>
            </a:r>
          </a:p>
          <a:p>
            <a:pPr>
              <a:buFont typeface="Arial"/>
              <a:buChar char="•"/>
            </a:pPr>
            <a:r>
              <a:rPr lang="en-US" sz="2400" b="0" dirty="0" smtClean="0">
                <a:latin typeface="Chalkboard"/>
                <a:cs typeface="Chalkboard"/>
              </a:rPr>
              <a:t>Bystanders are those that are present when bullying occurs and do nothing to help. (Atlas &amp; </a:t>
            </a:r>
            <a:r>
              <a:rPr lang="en-US" sz="2400" b="0" dirty="0" err="1" smtClean="0">
                <a:latin typeface="Chalkboard"/>
                <a:cs typeface="Chalkboard"/>
              </a:rPr>
              <a:t>Pepler</a:t>
            </a:r>
            <a:r>
              <a:rPr lang="en-US" sz="2400" b="0" dirty="0" smtClean="0">
                <a:latin typeface="Chalkboard"/>
                <a:cs typeface="Chalkboard"/>
              </a:rPr>
              <a:t>, 2001)</a:t>
            </a:r>
            <a:endParaRPr lang="en-US" sz="2400" dirty="0" smtClean="0">
              <a:latin typeface="Colonna MT"/>
              <a:cs typeface="Colonna MT"/>
            </a:endParaRPr>
          </a:p>
          <a:p>
            <a:pPr>
              <a:buFont typeface="Arial"/>
              <a:buChar char="•"/>
            </a:pPr>
            <a:endParaRPr lang="en-US" sz="2400" dirty="0" smtClean="0">
              <a:latin typeface="Colonna MT"/>
              <a:cs typeface="Colonna MT"/>
            </a:endParaRPr>
          </a:p>
          <a:p>
            <a:pPr marL="0" indent="0"/>
            <a:endParaRPr lang="en-US" dirty="0" smtClean="0"/>
          </a:p>
          <a:p>
            <a:pPr marL="0" indent="0"/>
            <a:endParaRPr lang="en-US" dirty="0"/>
          </a:p>
        </p:txBody>
      </p:sp>
      <p:sp>
        <p:nvSpPr>
          <p:cNvPr id="4" name="TextBox 3"/>
          <p:cNvSpPr txBox="1"/>
          <p:nvPr/>
        </p:nvSpPr>
        <p:spPr>
          <a:xfrm>
            <a:off x="2432301" y="5179266"/>
            <a:ext cx="4434105" cy="1600438"/>
          </a:xfrm>
          <a:prstGeom prst="rect">
            <a:avLst/>
          </a:prstGeom>
          <a:noFill/>
        </p:spPr>
        <p:txBody>
          <a:bodyPr wrap="square" rtlCol="0">
            <a:spAutoFit/>
          </a:bodyPr>
          <a:lstStyle/>
          <a:p>
            <a:pPr algn="ctr"/>
            <a:r>
              <a:rPr lang="en-US" sz="2000" b="1" dirty="0">
                <a:latin typeface="Colonna MT"/>
                <a:cs typeface="Colonna MT"/>
              </a:rPr>
              <a:t>After all there are no innocent bystanders. What</a:t>
            </a:r>
            <a:r>
              <a:rPr lang="en-US" sz="2000" dirty="0">
                <a:latin typeface="Colonna MT"/>
                <a:cs typeface="Colonna MT"/>
              </a:rPr>
              <a:t> </a:t>
            </a:r>
            <a:r>
              <a:rPr lang="en-US" sz="2000" b="1" dirty="0">
                <a:latin typeface="Colonna MT"/>
                <a:cs typeface="Colonna MT"/>
              </a:rPr>
              <a:t>are they doing here in the first place?”</a:t>
            </a:r>
            <a:endParaRPr lang="en-US" sz="2000" dirty="0">
              <a:latin typeface="Colonna MT"/>
              <a:cs typeface="Colonna MT"/>
            </a:endParaRPr>
          </a:p>
          <a:p>
            <a:pPr algn="ctr"/>
            <a:r>
              <a:rPr lang="en-US" sz="2000" dirty="0">
                <a:latin typeface="Colonna MT"/>
                <a:cs typeface="Colonna MT"/>
              </a:rPr>
              <a:t>— William S. Burroughs</a:t>
            </a:r>
          </a:p>
          <a:p>
            <a:endParaRPr lang="en-US" dirty="0"/>
          </a:p>
        </p:txBody>
      </p:sp>
    </p:spTree>
    <p:extLst>
      <p:ext uri="{BB962C8B-B14F-4D97-AF65-F5344CB8AC3E}">
        <p14:creationId xmlns:p14="http://schemas.microsoft.com/office/powerpoint/2010/main" val="1371295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b="1" dirty="0" smtClean="0">
                <a:latin typeface="Chalkboard"/>
                <a:cs typeface="Chalkboard"/>
              </a:rPr>
              <a:t>Statement of the problem</a:t>
            </a:r>
            <a:endParaRPr lang="en-US" sz="3600" b="1" dirty="0">
              <a:latin typeface="Chalkboard"/>
              <a:cs typeface="Chalkboard"/>
            </a:endParaRPr>
          </a:p>
        </p:txBody>
      </p:sp>
      <p:sp>
        <p:nvSpPr>
          <p:cNvPr id="3" name="Content Placeholder 2"/>
          <p:cNvSpPr>
            <a:spLocks noGrp="1"/>
          </p:cNvSpPr>
          <p:nvPr>
            <p:ph idx="1"/>
          </p:nvPr>
        </p:nvSpPr>
        <p:spPr/>
        <p:txBody>
          <a:bodyPr>
            <a:normAutofit fontScale="85000" lnSpcReduction="20000"/>
          </a:bodyPr>
          <a:lstStyle/>
          <a:p>
            <a:pPr>
              <a:buFont typeface="Arial"/>
              <a:buChar char="•"/>
            </a:pPr>
            <a:r>
              <a:rPr lang="en-US" sz="2400" b="0" dirty="0">
                <a:latin typeface="Chalkboard"/>
                <a:cs typeface="Chalkboard"/>
              </a:rPr>
              <a:t>A</a:t>
            </a:r>
            <a:r>
              <a:rPr lang="en-US" sz="2400" b="0" dirty="0" smtClean="0">
                <a:latin typeface="Chalkboard"/>
                <a:cs typeface="Chalkboard"/>
              </a:rPr>
              <a:t> </a:t>
            </a:r>
            <a:r>
              <a:rPr lang="en-US" sz="2400" b="0" dirty="0">
                <a:latin typeface="Chalkboard"/>
                <a:cs typeface="Chalkboard"/>
              </a:rPr>
              <a:t>major issue within the </a:t>
            </a:r>
            <a:r>
              <a:rPr lang="en-US" sz="2400" b="0" dirty="0" smtClean="0">
                <a:latin typeface="Chalkboard"/>
                <a:cs typeface="Chalkboard"/>
              </a:rPr>
              <a:t>school system and school systems have not done all they can to prevent them.  (Sylvester, 2011)</a:t>
            </a:r>
          </a:p>
          <a:p>
            <a:pPr>
              <a:buFont typeface="Arial"/>
              <a:buChar char="•"/>
            </a:pPr>
            <a:r>
              <a:rPr lang="en-US" sz="2400" b="0" dirty="0" smtClean="0">
                <a:latin typeface="Chalkboard"/>
                <a:cs typeface="Chalkboard"/>
              </a:rPr>
              <a:t>It has become a major concern on long-term and short-term health. </a:t>
            </a:r>
          </a:p>
          <a:p>
            <a:pPr>
              <a:buFont typeface="Arial"/>
              <a:buChar char="•"/>
            </a:pPr>
            <a:r>
              <a:rPr lang="en-US" sz="2400" b="0" dirty="0">
                <a:latin typeface="Chalkboard"/>
                <a:cs typeface="Chalkboard"/>
              </a:rPr>
              <a:t>Long-term consequences of being bullied may lead to serious mental health problems, such as depression or suicidal thoughts (</a:t>
            </a:r>
            <a:r>
              <a:rPr lang="en-US" sz="2400" b="0" dirty="0" smtClean="0">
                <a:latin typeface="Chalkboard"/>
                <a:cs typeface="Chalkboard"/>
              </a:rPr>
              <a:t>Fritz, </a:t>
            </a:r>
            <a:r>
              <a:rPr lang="en-US" sz="2400" b="0" dirty="0">
                <a:latin typeface="Chalkboard"/>
                <a:cs typeface="Chalkboard"/>
              </a:rPr>
              <a:t>2006)</a:t>
            </a:r>
            <a:r>
              <a:rPr lang="en-US" sz="2400" b="0" dirty="0" smtClean="0">
                <a:latin typeface="Chalkboard"/>
                <a:cs typeface="Chalkboard"/>
              </a:rPr>
              <a:t>.</a:t>
            </a:r>
          </a:p>
          <a:p>
            <a:pPr>
              <a:buFont typeface="Arial"/>
              <a:buChar char="•"/>
            </a:pPr>
            <a:r>
              <a:rPr lang="en-US" sz="2400" b="0" dirty="0">
                <a:latin typeface="Chalkboard"/>
                <a:cs typeface="Chalkboard"/>
              </a:rPr>
              <a:t>L</a:t>
            </a:r>
            <a:r>
              <a:rPr lang="en-US" sz="2400" b="0" dirty="0" smtClean="0">
                <a:latin typeface="Chalkboard"/>
                <a:cs typeface="Chalkboard"/>
              </a:rPr>
              <a:t>ack </a:t>
            </a:r>
            <a:r>
              <a:rPr lang="en-US" sz="2400" b="0" dirty="0">
                <a:latin typeface="Chalkboard"/>
                <a:cs typeface="Chalkboard"/>
              </a:rPr>
              <a:t>of </a:t>
            </a:r>
            <a:r>
              <a:rPr lang="en-US" sz="2400" b="0" dirty="0" smtClean="0">
                <a:latin typeface="Chalkboard"/>
                <a:cs typeface="Chalkboard"/>
              </a:rPr>
              <a:t>awareness and adult involvement. (Atlas &amp; </a:t>
            </a:r>
            <a:r>
              <a:rPr lang="en-US" sz="2400" b="0" dirty="0" err="1">
                <a:latin typeface="Chalkboard"/>
                <a:cs typeface="Chalkboard"/>
              </a:rPr>
              <a:t>P</a:t>
            </a:r>
            <a:r>
              <a:rPr lang="en-US" sz="2400" b="0" dirty="0" err="1" smtClean="0">
                <a:latin typeface="Chalkboard"/>
                <a:cs typeface="Chalkboard"/>
              </a:rPr>
              <a:t>epler</a:t>
            </a:r>
            <a:r>
              <a:rPr lang="en-US" sz="2400" b="0" dirty="0" smtClean="0">
                <a:latin typeface="Chalkboard"/>
                <a:cs typeface="Chalkboard"/>
              </a:rPr>
              <a:t>, 2001)</a:t>
            </a:r>
          </a:p>
          <a:p>
            <a:pPr>
              <a:buFont typeface="Arial"/>
              <a:buChar char="•"/>
            </a:pPr>
            <a:r>
              <a:rPr lang="en-US" sz="2400" b="0" dirty="0" smtClean="0">
                <a:latin typeface="Chalkboard"/>
                <a:cs typeface="Chalkboard"/>
              </a:rPr>
              <a:t>Not </a:t>
            </a:r>
            <a:r>
              <a:rPr lang="en-US" sz="2400" b="0" dirty="0">
                <a:latin typeface="Chalkboard"/>
                <a:cs typeface="Chalkboard"/>
              </a:rPr>
              <a:t>a priority until </a:t>
            </a:r>
            <a:r>
              <a:rPr lang="en-US" sz="2400" b="0" dirty="0" smtClean="0">
                <a:latin typeface="Chalkboard"/>
                <a:cs typeface="Chalkboard"/>
              </a:rPr>
              <a:t>a tragedy occurs (suicide).(Goodwin, 2011) </a:t>
            </a:r>
          </a:p>
          <a:p>
            <a:pPr marL="0" indent="0"/>
            <a:endParaRPr lang="en-US" b="0" dirty="0">
              <a:latin typeface="Chalkboard"/>
              <a:cs typeface="Chalkboard"/>
            </a:endParaRPr>
          </a:p>
        </p:txBody>
      </p:sp>
    </p:spTree>
    <p:extLst>
      <p:ext uri="{BB962C8B-B14F-4D97-AF65-F5344CB8AC3E}">
        <p14:creationId xmlns:p14="http://schemas.microsoft.com/office/powerpoint/2010/main" val="3396688844"/>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734868"/>
          </a:xfrm>
        </p:spPr>
        <p:txBody>
          <a:bodyPr/>
          <a:lstStyle/>
          <a:p>
            <a:pPr algn="ctr"/>
            <a:r>
              <a:rPr lang="en-US" sz="3200" b="1" dirty="0" smtClean="0">
                <a:latin typeface="Chalkboard"/>
                <a:cs typeface="Chalkboard"/>
              </a:rPr>
              <a:t>Literature review</a:t>
            </a:r>
            <a:br>
              <a:rPr lang="en-US" sz="3200" b="1" dirty="0" smtClean="0">
                <a:latin typeface="Chalkboard"/>
                <a:cs typeface="Chalkboard"/>
              </a:rPr>
            </a:br>
            <a:r>
              <a:rPr lang="en-US" sz="3200" b="1" dirty="0" smtClean="0">
                <a:latin typeface="Chalkboard"/>
                <a:cs typeface="Chalkboard"/>
              </a:rPr>
              <a:t>Health Concerns</a:t>
            </a:r>
            <a:endParaRPr lang="en-US" sz="3200" b="1" dirty="0">
              <a:latin typeface="Chalkboard"/>
              <a:cs typeface="Chalkboard"/>
            </a:endParaRPr>
          </a:p>
        </p:txBody>
      </p:sp>
      <p:sp>
        <p:nvSpPr>
          <p:cNvPr id="3" name="Content Placeholder 2"/>
          <p:cNvSpPr>
            <a:spLocks noGrp="1"/>
          </p:cNvSpPr>
          <p:nvPr>
            <p:ph idx="1"/>
          </p:nvPr>
        </p:nvSpPr>
        <p:spPr>
          <a:xfrm>
            <a:off x="822960" y="1000854"/>
            <a:ext cx="7520940" cy="4089509"/>
          </a:xfrm>
        </p:spPr>
        <p:txBody>
          <a:bodyPr>
            <a:noAutofit/>
          </a:bodyPr>
          <a:lstStyle/>
          <a:p>
            <a:endParaRPr lang="en-US" sz="1400" dirty="0" smtClean="0">
              <a:latin typeface="Colonna MT"/>
              <a:cs typeface="Colonna MT"/>
            </a:endParaRPr>
          </a:p>
          <a:p>
            <a:pPr>
              <a:buFont typeface="Arial"/>
              <a:buChar char="•"/>
            </a:pPr>
            <a:r>
              <a:rPr lang="en-US" sz="1400" b="0" dirty="0">
                <a:latin typeface="Chalkboard"/>
                <a:cs typeface="Chalkboard"/>
              </a:rPr>
              <a:t>T</a:t>
            </a:r>
            <a:r>
              <a:rPr lang="en-US" sz="1400" b="0" dirty="0" smtClean="0">
                <a:latin typeface="Chalkboard"/>
                <a:cs typeface="Chalkboard"/>
              </a:rPr>
              <a:t>he </a:t>
            </a:r>
            <a:r>
              <a:rPr lang="en-US" sz="1400" b="0" dirty="0">
                <a:latin typeface="Chalkboard"/>
                <a:cs typeface="Chalkboard"/>
              </a:rPr>
              <a:t>American Medical Association has designated school bullying a public health concern (</a:t>
            </a:r>
            <a:r>
              <a:rPr lang="en-US" sz="1400" b="0" dirty="0" smtClean="0">
                <a:latin typeface="Chalkboard"/>
                <a:cs typeface="Chalkboard"/>
              </a:rPr>
              <a:t>Graham &amp; Bellmore, 2007) </a:t>
            </a:r>
          </a:p>
          <a:p>
            <a:pPr>
              <a:buFont typeface="Arial"/>
              <a:buChar char="•"/>
            </a:pPr>
            <a:r>
              <a:rPr lang="en-US" sz="1400" b="0" dirty="0" smtClean="0">
                <a:latin typeface="Chalkboard"/>
                <a:cs typeface="Chalkboard"/>
              </a:rPr>
              <a:t>Direct Bullying Victims and bully/victims had unusual repeated sore throats, colds or coughs, breathing problems, nausea, and poor appetite. Also made up illnesses to stay home. ( </a:t>
            </a:r>
            <a:r>
              <a:rPr lang="en-US" sz="1400" b="0" dirty="0" err="1" smtClean="0">
                <a:latin typeface="Chalkboard"/>
                <a:cs typeface="Chalkboard"/>
              </a:rPr>
              <a:t>Wolke</a:t>
            </a:r>
            <a:r>
              <a:rPr lang="en-US" sz="1400" b="0" dirty="0" smtClean="0">
                <a:latin typeface="Chalkboard"/>
                <a:cs typeface="Chalkboard"/>
              </a:rPr>
              <a:t>, Woods &amp; Bloomfield, 2001) </a:t>
            </a:r>
          </a:p>
          <a:p>
            <a:pPr>
              <a:buFont typeface="Arial"/>
              <a:buChar char="•"/>
            </a:pPr>
            <a:r>
              <a:rPr lang="en-US" sz="1400" b="0" dirty="0" smtClean="0">
                <a:latin typeface="Chalkboard"/>
                <a:cs typeface="Chalkboard"/>
              </a:rPr>
              <a:t>Associations between victims not being able to sleep well, bed wetting, feeling sad, increased headaches and belly aches. (Williams</a:t>
            </a:r>
            <a:r>
              <a:rPr lang="en-US" sz="1400" b="0" dirty="0">
                <a:latin typeface="Chalkboard"/>
                <a:cs typeface="Chalkboard"/>
              </a:rPr>
              <a:t>, Chambers, Logan, &amp; Robinson, 1996</a:t>
            </a:r>
            <a:r>
              <a:rPr lang="en-US" sz="1400" b="0" dirty="0" smtClean="0">
                <a:latin typeface="Chalkboard"/>
                <a:cs typeface="Chalkboard"/>
              </a:rPr>
              <a:t>)</a:t>
            </a:r>
          </a:p>
          <a:p>
            <a:pPr>
              <a:buFont typeface="Arial"/>
              <a:buChar char="•"/>
            </a:pPr>
            <a:r>
              <a:rPr lang="en-US" sz="1400" b="0" dirty="0" smtClean="0">
                <a:latin typeface="Chalkboard"/>
                <a:cs typeface="Chalkboard"/>
              </a:rPr>
              <a:t>School nurse logs showed frequent visits with somatic illnesses was a cause for concern. Involvement in bullying can have negative effects on a child's health and should be followed up with their Dr. ( </a:t>
            </a:r>
            <a:r>
              <a:rPr lang="en-US" sz="1400" b="0" dirty="0" err="1" smtClean="0">
                <a:latin typeface="Chalkboard"/>
                <a:cs typeface="Chalkboard"/>
              </a:rPr>
              <a:t>Vernberg</a:t>
            </a:r>
            <a:r>
              <a:rPr lang="en-US" sz="1400" b="0" dirty="0" smtClean="0">
                <a:latin typeface="Chalkboard"/>
                <a:cs typeface="Chalkboard"/>
              </a:rPr>
              <a:t>, Nelson, </a:t>
            </a:r>
            <a:r>
              <a:rPr lang="en-US" sz="1400" b="0" dirty="0" err="1" smtClean="0">
                <a:latin typeface="Chalkboard"/>
                <a:cs typeface="Chalkboard"/>
              </a:rPr>
              <a:t>Fonagy</a:t>
            </a:r>
            <a:r>
              <a:rPr lang="en-US" sz="1400" b="0" dirty="0" smtClean="0">
                <a:latin typeface="Chalkboard"/>
                <a:cs typeface="Chalkboard"/>
              </a:rPr>
              <a:t> &amp; </a:t>
            </a:r>
            <a:r>
              <a:rPr lang="en-US" sz="1400" b="0" dirty="0" err="1" smtClean="0">
                <a:latin typeface="Chalkboard"/>
                <a:cs typeface="Chalkboard"/>
              </a:rPr>
              <a:t>Twemlow</a:t>
            </a:r>
            <a:r>
              <a:rPr lang="en-US" sz="1400" b="0" dirty="0" smtClean="0">
                <a:latin typeface="Chalkboard"/>
                <a:cs typeface="Chalkboard"/>
              </a:rPr>
              <a:t>, 2011)</a:t>
            </a:r>
          </a:p>
          <a:p>
            <a:pPr>
              <a:buFont typeface="Arial"/>
              <a:buChar char="•"/>
            </a:pPr>
            <a:endParaRPr lang="en-US" sz="1200" b="0" dirty="0">
              <a:latin typeface="Chalkboard"/>
              <a:cs typeface="Chalkboard"/>
            </a:endParaRPr>
          </a:p>
          <a:p>
            <a:pPr>
              <a:buFont typeface="Arial"/>
              <a:buChar char="•"/>
            </a:pPr>
            <a:endParaRPr lang="en-US" sz="1400" dirty="0" smtClean="0">
              <a:latin typeface="Colonna MT"/>
              <a:cs typeface="Colonna MT"/>
            </a:endParaRPr>
          </a:p>
          <a:p>
            <a:endParaRPr lang="en-US" sz="1400" dirty="0" smtClean="0">
              <a:latin typeface="Colonna MT"/>
              <a:cs typeface="Colonna MT"/>
            </a:endParaRPr>
          </a:p>
          <a:p>
            <a:endParaRPr lang="en-US" sz="1400" dirty="0">
              <a:latin typeface="Colonna MT"/>
              <a:cs typeface="Colonna MT"/>
            </a:endParaRPr>
          </a:p>
          <a:p>
            <a:endParaRPr lang="en-US" sz="1400" dirty="0"/>
          </a:p>
        </p:txBody>
      </p:sp>
    </p:spTree>
    <p:extLst>
      <p:ext uri="{BB962C8B-B14F-4D97-AF65-F5344CB8AC3E}">
        <p14:creationId xmlns:p14="http://schemas.microsoft.com/office/powerpoint/2010/main" val="253663846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Chalkboard"/>
                <a:cs typeface="Chalkboard"/>
              </a:rPr>
              <a:t>Literature Review</a:t>
            </a:r>
            <a:br>
              <a:rPr lang="en-US" b="1" dirty="0" smtClean="0">
                <a:latin typeface="Chalkboard"/>
                <a:cs typeface="Chalkboard"/>
              </a:rPr>
            </a:br>
            <a:r>
              <a:rPr lang="en-US" b="1" dirty="0" smtClean="0">
                <a:latin typeface="Chalkboard"/>
                <a:cs typeface="Chalkboard"/>
              </a:rPr>
              <a:t>Theorists/Practitioners</a:t>
            </a:r>
            <a:endParaRPr lang="en-US" b="1" dirty="0">
              <a:latin typeface="Chalkboard"/>
              <a:cs typeface="Chalkboard"/>
            </a:endParaRPr>
          </a:p>
        </p:txBody>
      </p:sp>
      <p:sp>
        <p:nvSpPr>
          <p:cNvPr id="3" name="Content Placeholder 2"/>
          <p:cNvSpPr>
            <a:spLocks noGrp="1"/>
          </p:cNvSpPr>
          <p:nvPr>
            <p:ph idx="1"/>
          </p:nvPr>
        </p:nvSpPr>
        <p:spPr>
          <a:xfrm>
            <a:off x="822960" y="1100628"/>
            <a:ext cx="7520940" cy="3925164"/>
          </a:xfrm>
        </p:spPr>
        <p:txBody>
          <a:bodyPr>
            <a:normAutofit/>
          </a:bodyPr>
          <a:lstStyle/>
          <a:p>
            <a:pPr>
              <a:buFont typeface="Arial"/>
              <a:buChar char="•"/>
            </a:pPr>
            <a:r>
              <a:rPr lang="en-US" b="0" dirty="0" smtClean="0">
                <a:latin typeface="Chalkboard"/>
                <a:cs typeface="Chalkboard"/>
              </a:rPr>
              <a:t>Dan </a:t>
            </a:r>
            <a:r>
              <a:rPr lang="en-US" b="0" dirty="0" err="1" smtClean="0">
                <a:latin typeface="Chalkboard"/>
                <a:cs typeface="Chalkboard"/>
              </a:rPr>
              <a:t>Olweus</a:t>
            </a:r>
            <a:r>
              <a:rPr lang="en-US" b="0" dirty="0" smtClean="0">
                <a:latin typeface="Chalkboard"/>
                <a:cs typeface="Chalkboard"/>
              </a:rPr>
              <a:t> (2003) founder of the </a:t>
            </a:r>
            <a:r>
              <a:rPr lang="en-US" b="0" dirty="0" err="1" smtClean="0">
                <a:latin typeface="Chalkboard"/>
                <a:cs typeface="Chalkboard"/>
              </a:rPr>
              <a:t>Olweus</a:t>
            </a:r>
            <a:r>
              <a:rPr lang="en-US" b="0" dirty="0" smtClean="0">
                <a:latin typeface="Chalkboard"/>
                <a:cs typeface="Chalkboard"/>
              </a:rPr>
              <a:t> Bullying Prevention program. </a:t>
            </a:r>
            <a:r>
              <a:rPr lang="en-US" b="0" dirty="0">
                <a:latin typeface="Chalkboard"/>
                <a:cs typeface="Chalkboard"/>
              </a:rPr>
              <a:t>D</a:t>
            </a:r>
            <a:r>
              <a:rPr lang="en-US" b="0" dirty="0" smtClean="0">
                <a:latin typeface="Chalkboard"/>
                <a:cs typeface="Chalkboard"/>
              </a:rPr>
              <a:t>epends on changing the attitudes, behavior and routines in the school. Everyone must play a role in the intervention in order for their to be a decrease in bullying. </a:t>
            </a:r>
            <a:r>
              <a:rPr lang="en-US" b="0" dirty="0">
                <a:latin typeface="Chalkboard"/>
                <a:cs typeface="Chalkboard"/>
              </a:rPr>
              <a:t>M</a:t>
            </a:r>
            <a:r>
              <a:rPr lang="en-US" b="0" dirty="0" smtClean="0">
                <a:latin typeface="Chalkboard"/>
                <a:cs typeface="Chalkboard"/>
              </a:rPr>
              <a:t>ay even prevent new cases of bullying. </a:t>
            </a:r>
          </a:p>
          <a:p>
            <a:pPr>
              <a:buFont typeface="Arial"/>
              <a:buChar char="•"/>
            </a:pPr>
            <a:r>
              <a:rPr lang="en-US" b="0" dirty="0" err="1" smtClean="0">
                <a:latin typeface="Chalkboard"/>
                <a:cs typeface="Chalkboard"/>
              </a:rPr>
              <a:t>Kochenderfer</a:t>
            </a:r>
            <a:r>
              <a:rPr lang="en-US" b="0" dirty="0" smtClean="0">
                <a:latin typeface="Chalkboard"/>
                <a:cs typeface="Chalkboard"/>
              </a:rPr>
              <a:t>-Ladd &amp; Pelletier (2008) believe teachers play a big part in managing and preventing bullying in schools early in a child’s educational process  and should be involved in applying interventions. </a:t>
            </a:r>
          </a:p>
          <a:p>
            <a:pPr>
              <a:buFont typeface="Arial"/>
              <a:buChar char="•"/>
            </a:pPr>
            <a:r>
              <a:rPr lang="en-US" b="0" dirty="0" err="1" smtClean="0">
                <a:latin typeface="Chalkboard"/>
                <a:cs typeface="Chalkboard"/>
              </a:rPr>
              <a:t>Nansel</a:t>
            </a:r>
            <a:r>
              <a:rPr lang="en-US" b="0" dirty="0" smtClean="0">
                <a:latin typeface="Chalkboard"/>
                <a:cs typeface="Chalkboard"/>
              </a:rPr>
              <a:t> (2001) feels that bullying is in need of serious attention in order to prevent further incidents and for the sake of future research</a:t>
            </a:r>
          </a:p>
          <a:p>
            <a:pPr>
              <a:buFont typeface="Arial"/>
              <a:buChar char="•"/>
            </a:pPr>
            <a:r>
              <a:rPr lang="en-US" b="0" dirty="0" err="1" smtClean="0">
                <a:latin typeface="Chalkboard"/>
                <a:cs typeface="Chalkboard"/>
              </a:rPr>
              <a:t>Entenman</a:t>
            </a:r>
            <a:r>
              <a:rPr lang="en-US" b="0" dirty="0" smtClean="0">
                <a:latin typeface="Chalkboard"/>
                <a:cs typeface="Chalkboard"/>
              </a:rPr>
              <a:t>, </a:t>
            </a:r>
            <a:r>
              <a:rPr lang="en-US" b="0" dirty="0" err="1" smtClean="0">
                <a:latin typeface="Chalkboard"/>
                <a:cs typeface="Chalkboard"/>
              </a:rPr>
              <a:t>Murnen</a:t>
            </a:r>
            <a:r>
              <a:rPr lang="en-US" b="0" dirty="0" smtClean="0">
                <a:latin typeface="Chalkboard"/>
                <a:cs typeface="Chalkboard"/>
              </a:rPr>
              <a:t>, &amp; Hendricks (2005) believe that bullying can be addressed through literature. </a:t>
            </a:r>
            <a:endParaRPr lang="en-US" dirty="0" smtClean="0">
              <a:latin typeface="Colonna MT"/>
              <a:cs typeface="Colonna MT"/>
            </a:endParaRPr>
          </a:p>
          <a:p>
            <a:pPr marL="0" indent="0"/>
            <a:endParaRPr lang="en-US" dirty="0" smtClean="0">
              <a:latin typeface="Colonna MT"/>
              <a:cs typeface="Colonna MT"/>
            </a:endParaRPr>
          </a:p>
          <a:p>
            <a:pPr marL="0" indent="0"/>
            <a:endParaRPr lang="en-US" dirty="0">
              <a:latin typeface="Colonna MT"/>
              <a:cs typeface="Colonna MT"/>
            </a:endParaRPr>
          </a:p>
        </p:txBody>
      </p:sp>
    </p:spTree>
    <p:extLst>
      <p:ext uri="{BB962C8B-B14F-4D97-AF65-F5344CB8AC3E}">
        <p14:creationId xmlns:p14="http://schemas.microsoft.com/office/powerpoint/2010/main" val="145107781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Chalkboard"/>
                <a:cs typeface="Chalkboard"/>
              </a:rPr>
              <a:t>Literature Review</a:t>
            </a:r>
            <a:br>
              <a:rPr lang="en-US" b="1" dirty="0">
                <a:latin typeface="Chalkboard"/>
                <a:cs typeface="Chalkboard"/>
              </a:rPr>
            </a:br>
            <a:r>
              <a:rPr lang="en-US" b="1" dirty="0">
                <a:latin typeface="Chalkboard"/>
                <a:cs typeface="Chalkboard"/>
              </a:rPr>
              <a:t>Theorists/</a:t>
            </a:r>
            <a:r>
              <a:rPr lang="en-US" b="1" dirty="0" smtClean="0">
                <a:latin typeface="Chalkboard"/>
                <a:cs typeface="Chalkboard"/>
              </a:rPr>
              <a:t>Practitioners Cont’d</a:t>
            </a:r>
            <a:endParaRPr lang="en-US" b="1" dirty="0">
              <a:latin typeface="Chalkboard"/>
              <a:cs typeface="Chalkboard"/>
            </a:endParaRPr>
          </a:p>
        </p:txBody>
      </p:sp>
      <p:sp>
        <p:nvSpPr>
          <p:cNvPr id="3" name="Content Placeholder 2"/>
          <p:cNvSpPr>
            <a:spLocks noGrp="1"/>
          </p:cNvSpPr>
          <p:nvPr>
            <p:ph idx="1"/>
          </p:nvPr>
        </p:nvSpPr>
        <p:spPr/>
        <p:txBody>
          <a:bodyPr>
            <a:normAutofit/>
          </a:bodyPr>
          <a:lstStyle/>
          <a:p>
            <a:pPr>
              <a:buFont typeface="Arial"/>
              <a:buChar char="•"/>
            </a:pPr>
            <a:endParaRPr lang="en-US" b="0" dirty="0" smtClean="0">
              <a:latin typeface="Chalkboard"/>
              <a:cs typeface="Chalkboard"/>
            </a:endParaRPr>
          </a:p>
          <a:p>
            <a:pPr>
              <a:buFont typeface="Arial"/>
              <a:buChar char="•"/>
            </a:pPr>
            <a:r>
              <a:rPr lang="en-US" b="0" dirty="0" smtClean="0">
                <a:latin typeface="Chalkboard"/>
                <a:cs typeface="Chalkboard"/>
              </a:rPr>
              <a:t>Emma </a:t>
            </a:r>
            <a:r>
              <a:rPr lang="en-US" b="0" dirty="0">
                <a:latin typeface="Chalkboard"/>
                <a:cs typeface="Chalkboard"/>
              </a:rPr>
              <a:t>Roberts much like </a:t>
            </a:r>
            <a:r>
              <a:rPr lang="en-US" b="0" dirty="0" err="1">
                <a:latin typeface="Chalkboard"/>
                <a:cs typeface="Chalkboard"/>
              </a:rPr>
              <a:t>Kochenderfer</a:t>
            </a:r>
            <a:r>
              <a:rPr lang="en-US" b="0" dirty="0">
                <a:latin typeface="Chalkboard"/>
                <a:cs typeface="Chalkboard"/>
              </a:rPr>
              <a:t>-Ladd makes note </a:t>
            </a:r>
            <a:r>
              <a:rPr lang="en-US" b="0" dirty="0" smtClean="0">
                <a:latin typeface="Chalkboard"/>
                <a:cs typeface="Chalkboard"/>
              </a:rPr>
              <a:t>of importance of teacher involvement in </a:t>
            </a:r>
            <a:r>
              <a:rPr lang="en-US" b="0" dirty="0">
                <a:latin typeface="Chalkboard"/>
                <a:cs typeface="Chalkboard"/>
              </a:rPr>
              <a:t>the </a:t>
            </a:r>
            <a:r>
              <a:rPr lang="en-US" b="0" dirty="0" smtClean="0">
                <a:latin typeface="Chalkboard"/>
                <a:cs typeface="Chalkboard"/>
              </a:rPr>
              <a:t>interventions, how </a:t>
            </a:r>
            <a:r>
              <a:rPr lang="en-US" b="0" dirty="0">
                <a:latin typeface="Chalkboard"/>
                <a:cs typeface="Chalkboard"/>
              </a:rPr>
              <a:t>teachers perceive anti-bullying </a:t>
            </a:r>
            <a:r>
              <a:rPr lang="en-US" b="0" dirty="0" smtClean="0">
                <a:latin typeface="Chalkboard"/>
                <a:cs typeface="Chalkboard"/>
              </a:rPr>
              <a:t>interventions, and role </a:t>
            </a:r>
            <a:r>
              <a:rPr lang="en-US" b="0" dirty="0">
                <a:latin typeface="Chalkboard"/>
                <a:cs typeface="Chalkboard"/>
              </a:rPr>
              <a:t>they should </a:t>
            </a:r>
            <a:r>
              <a:rPr lang="en-US" b="0" dirty="0" smtClean="0">
                <a:latin typeface="Chalkboard"/>
                <a:cs typeface="Chalkboard"/>
              </a:rPr>
              <a:t>be playing. </a:t>
            </a:r>
          </a:p>
          <a:p>
            <a:pPr>
              <a:buFont typeface="Arial"/>
              <a:buChar char="•"/>
            </a:pPr>
            <a:r>
              <a:rPr lang="en-US" b="0" dirty="0" smtClean="0">
                <a:latin typeface="Chalkboard"/>
                <a:cs typeface="Chalkboard"/>
              </a:rPr>
              <a:t>Communication </a:t>
            </a:r>
            <a:r>
              <a:rPr lang="en-US" b="0" dirty="0">
                <a:latin typeface="Chalkboard"/>
                <a:cs typeface="Chalkboard"/>
              </a:rPr>
              <a:t>line </a:t>
            </a:r>
            <a:r>
              <a:rPr lang="en-US" b="0" dirty="0" smtClean="0">
                <a:latin typeface="Chalkboard"/>
                <a:cs typeface="Chalkboard"/>
              </a:rPr>
              <a:t>between child</a:t>
            </a:r>
            <a:r>
              <a:rPr lang="en-US" b="0" dirty="0">
                <a:latin typeface="Chalkboard"/>
                <a:cs typeface="Chalkboard"/>
              </a:rPr>
              <a:t>, parents, teachers, and doctors regarding bullying </a:t>
            </a:r>
            <a:r>
              <a:rPr lang="en-US" b="0" dirty="0" smtClean="0">
                <a:latin typeface="Chalkboard"/>
                <a:cs typeface="Chalkboard"/>
              </a:rPr>
              <a:t>is important. </a:t>
            </a:r>
            <a:r>
              <a:rPr lang="en-US" b="0" dirty="0">
                <a:latin typeface="Chalkboard"/>
                <a:cs typeface="Chalkboard"/>
              </a:rPr>
              <a:t>R</a:t>
            </a:r>
            <a:r>
              <a:rPr lang="en-US" b="0" dirty="0" smtClean="0">
                <a:latin typeface="Chalkboard"/>
                <a:cs typeface="Chalkboard"/>
              </a:rPr>
              <a:t>ecommends </a:t>
            </a:r>
            <a:r>
              <a:rPr lang="en-US" b="0" dirty="0">
                <a:latin typeface="Chalkboard"/>
                <a:cs typeface="Chalkboard"/>
              </a:rPr>
              <a:t>a whole school approach. </a:t>
            </a:r>
            <a:r>
              <a:rPr lang="en-US" b="0" dirty="0" smtClean="0">
                <a:latin typeface="Chalkboard"/>
                <a:cs typeface="Chalkboard"/>
              </a:rPr>
              <a:t>(</a:t>
            </a:r>
            <a:r>
              <a:rPr lang="en-US" b="0" dirty="0" err="1" smtClean="0">
                <a:latin typeface="Chalkboard"/>
                <a:cs typeface="Chalkboard"/>
              </a:rPr>
              <a:t>Fekkes</a:t>
            </a:r>
            <a:r>
              <a:rPr lang="en-US" b="0" dirty="0" smtClean="0">
                <a:latin typeface="Chalkboard"/>
                <a:cs typeface="Chalkboard"/>
              </a:rPr>
              <a:t>, </a:t>
            </a:r>
            <a:r>
              <a:rPr lang="en-US" b="0" dirty="0" err="1" smtClean="0">
                <a:latin typeface="Chalkboard"/>
                <a:cs typeface="Chalkboard"/>
              </a:rPr>
              <a:t>Pijpers</a:t>
            </a:r>
            <a:r>
              <a:rPr lang="en-US" b="0" dirty="0" smtClean="0">
                <a:latin typeface="Chalkboard"/>
                <a:cs typeface="Chalkboard"/>
              </a:rPr>
              <a:t> &amp; </a:t>
            </a:r>
            <a:r>
              <a:rPr lang="en-US" b="0" dirty="0" err="1">
                <a:latin typeface="Chalkboard"/>
                <a:cs typeface="Chalkboard"/>
              </a:rPr>
              <a:t>Verloove-</a:t>
            </a:r>
            <a:r>
              <a:rPr lang="en-US" b="0" dirty="0" err="1" smtClean="0">
                <a:latin typeface="Chalkboard"/>
                <a:cs typeface="Chalkboard"/>
              </a:rPr>
              <a:t>Vanhorick</a:t>
            </a:r>
            <a:r>
              <a:rPr lang="en-US" b="0" dirty="0" smtClean="0">
                <a:latin typeface="Chalkboard"/>
                <a:cs typeface="Chalkboard"/>
              </a:rPr>
              <a:t>, 2005) </a:t>
            </a:r>
          </a:p>
          <a:p>
            <a:pPr>
              <a:buFont typeface="Arial"/>
              <a:buChar char="•"/>
            </a:pPr>
            <a:r>
              <a:rPr lang="en-US" b="0" dirty="0" smtClean="0">
                <a:latin typeface="Chalkboard"/>
                <a:cs typeface="Chalkboard"/>
              </a:rPr>
              <a:t>Good</a:t>
            </a:r>
            <a:r>
              <a:rPr lang="en-US" b="0" dirty="0">
                <a:latin typeface="Chalkboard"/>
                <a:cs typeface="Chalkboard"/>
              </a:rPr>
              <a:t>, McIntosh, &amp; </a:t>
            </a:r>
            <a:r>
              <a:rPr lang="en-US" b="0" dirty="0" err="1" smtClean="0">
                <a:latin typeface="Chalkboard"/>
                <a:cs typeface="Chalkboard"/>
              </a:rPr>
              <a:t>Gietz</a:t>
            </a:r>
            <a:r>
              <a:rPr lang="en-US" b="0" dirty="0">
                <a:latin typeface="Chalkboard"/>
                <a:cs typeface="Chalkboard"/>
              </a:rPr>
              <a:t> </a:t>
            </a:r>
            <a:r>
              <a:rPr lang="en-US" b="0" dirty="0" smtClean="0">
                <a:latin typeface="Chalkboard"/>
                <a:cs typeface="Chalkboard"/>
              </a:rPr>
              <a:t>(2011) promote bullying </a:t>
            </a:r>
            <a:r>
              <a:rPr lang="en-US" b="0" dirty="0">
                <a:latin typeface="Chalkboard"/>
                <a:cs typeface="Chalkboard"/>
              </a:rPr>
              <a:t>prevention </a:t>
            </a:r>
            <a:r>
              <a:rPr lang="en-US" b="0" dirty="0" smtClean="0">
                <a:latin typeface="Chalkboard"/>
                <a:cs typeface="Chalkboard"/>
              </a:rPr>
              <a:t>programs and how they promote </a:t>
            </a:r>
            <a:r>
              <a:rPr lang="en-US" b="0" dirty="0">
                <a:latin typeface="Chalkboard"/>
                <a:cs typeface="Chalkboard"/>
              </a:rPr>
              <a:t>positive and social learning </a:t>
            </a:r>
            <a:r>
              <a:rPr lang="en-US" b="0" dirty="0" smtClean="0">
                <a:latin typeface="Chalkboard"/>
                <a:cs typeface="Chalkboard"/>
              </a:rPr>
              <a:t>environments</a:t>
            </a:r>
            <a:r>
              <a:rPr lang="en-US" b="0" dirty="0">
                <a:latin typeface="Chalkboard"/>
                <a:cs typeface="Chalkboard"/>
              </a:rPr>
              <a:t>.</a:t>
            </a:r>
          </a:p>
          <a:p>
            <a:pPr>
              <a:buFont typeface="Arial"/>
              <a:buChar char="•"/>
            </a:pPr>
            <a:endParaRPr lang="en-US" dirty="0">
              <a:latin typeface="Colonna MT"/>
              <a:cs typeface="Colonna MT"/>
            </a:endParaRPr>
          </a:p>
          <a:p>
            <a:pPr>
              <a:buFont typeface="Arial"/>
              <a:buChar char="•"/>
            </a:pPr>
            <a:endParaRPr lang="en-US" dirty="0">
              <a:latin typeface="Colonna MT"/>
              <a:cs typeface="Colonna MT"/>
            </a:endParaRPr>
          </a:p>
          <a:p>
            <a:endParaRPr lang="en-US" dirty="0"/>
          </a:p>
        </p:txBody>
      </p:sp>
    </p:spTree>
    <p:extLst>
      <p:ext uri="{BB962C8B-B14F-4D97-AF65-F5344CB8AC3E}">
        <p14:creationId xmlns:p14="http://schemas.microsoft.com/office/powerpoint/2010/main" val="364559642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b="1" dirty="0" smtClean="0">
                <a:latin typeface="Chalkboard"/>
                <a:cs typeface="Chalkboard"/>
              </a:rPr>
              <a:t>Statement of Hypotheses</a:t>
            </a:r>
            <a:endParaRPr lang="en-US" sz="3600" b="1" dirty="0">
              <a:latin typeface="Chalkboard"/>
              <a:cs typeface="Chalkboard"/>
            </a:endParaRPr>
          </a:p>
        </p:txBody>
      </p:sp>
      <p:sp>
        <p:nvSpPr>
          <p:cNvPr id="3" name="Content Placeholder 2"/>
          <p:cNvSpPr>
            <a:spLocks noGrp="1"/>
          </p:cNvSpPr>
          <p:nvPr>
            <p:ph idx="1"/>
          </p:nvPr>
        </p:nvSpPr>
        <p:spPr>
          <a:xfrm>
            <a:off x="690880" y="1100629"/>
            <a:ext cx="7653020" cy="3542491"/>
          </a:xfrm>
          <a:prstGeom prst="cloudCallout">
            <a:avLst>
              <a:gd name="adj1" fmla="val -24759"/>
              <a:gd name="adj2" fmla="val 56053"/>
            </a:avLst>
          </a:prstGeom>
        </p:spPr>
        <p:txBody>
          <a:bodyPr>
            <a:noAutofit/>
          </a:bodyPr>
          <a:lstStyle/>
          <a:p>
            <a:pPr marL="571500" indent="-571500">
              <a:buFont typeface="Arial"/>
              <a:buChar char="•"/>
            </a:pPr>
            <a:r>
              <a:rPr lang="en-US" sz="2400" b="0" dirty="0">
                <a:latin typeface="Chalkboard"/>
                <a:cs typeface="Chalkboard"/>
              </a:rPr>
              <a:t>Integrating an anti-bullying instructional unit to 30 third grade students at PS X in Brooklyn, N.Y.</a:t>
            </a:r>
            <a:r>
              <a:rPr lang="en-US" sz="2400" b="0" dirty="0" smtClean="0">
                <a:latin typeface="Chalkboard"/>
                <a:cs typeface="Chalkboard"/>
              </a:rPr>
              <a:t>, during </a:t>
            </a:r>
            <a:r>
              <a:rPr lang="en-US" sz="2400" b="0" dirty="0">
                <a:latin typeface="Chalkboard"/>
                <a:cs typeface="Chalkboard"/>
              </a:rPr>
              <a:t>the morning for 40 minutes three times a week over a 4 week period will decrease </a:t>
            </a:r>
            <a:r>
              <a:rPr lang="en-US" sz="2400" b="0" dirty="0" smtClean="0">
                <a:latin typeface="Chalkboard"/>
                <a:cs typeface="Chalkboard"/>
              </a:rPr>
              <a:t>bullying and promote awareness.   </a:t>
            </a:r>
            <a:endParaRPr lang="en-US" sz="2400" b="0" dirty="0">
              <a:solidFill>
                <a:srgbClr val="7030A0"/>
              </a:solidFill>
              <a:latin typeface="Chalkboard"/>
              <a:cs typeface="Chalkboard"/>
            </a:endParaRPr>
          </a:p>
          <a:p>
            <a:endParaRPr lang="en-US" sz="2400" dirty="0">
              <a:latin typeface="Colonna MT"/>
              <a:cs typeface="Colonna MT"/>
            </a:endParaRPr>
          </a:p>
        </p:txBody>
      </p:sp>
      <p:pic>
        <p:nvPicPr>
          <p:cNvPr id="5" name="Picture 4" descr="anti-bullying_blog.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452878" y="5080000"/>
            <a:ext cx="1691122" cy="1778000"/>
          </a:xfrm>
          <a:prstGeom prst="rect">
            <a:avLst/>
          </a:prstGeom>
        </p:spPr>
      </p:pic>
    </p:spTree>
    <p:extLst>
      <p:ext uri="{BB962C8B-B14F-4D97-AF65-F5344CB8AC3E}">
        <p14:creationId xmlns:p14="http://schemas.microsoft.com/office/powerpoint/2010/main" val="631473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xmlns:p14="http://schemas.microsoft.com/office/powerpoint/2010/main" spd="slow">
        <p:blinds dir="vert"/>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b="1" dirty="0" smtClean="0">
                <a:latin typeface="Chalkboard"/>
                <a:cs typeface="Chalkboard"/>
              </a:rPr>
              <a:t>Participants</a:t>
            </a:r>
            <a:endParaRPr lang="en-US" sz="3600" b="1" dirty="0">
              <a:latin typeface="Chalkboard"/>
              <a:cs typeface="Chalkboard"/>
            </a:endParaRPr>
          </a:p>
        </p:txBody>
      </p:sp>
      <p:sp>
        <p:nvSpPr>
          <p:cNvPr id="3" name="Content Placeholder 2"/>
          <p:cNvSpPr>
            <a:spLocks noGrp="1"/>
          </p:cNvSpPr>
          <p:nvPr>
            <p:ph idx="1"/>
          </p:nvPr>
        </p:nvSpPr>
        <p:spPr/>
        <p:txBody>
          <a:bodyPr/>
          <a:lstStyle/>
          <a:p>
            <a:pPr>
              <a:buFont typeface="Arial"/>
              <a:buChar char="•"/>
            </a:pPr>
            <a:r>
              <a:rPr lang="en-US" sz="2400" b="0" dirty="0" smtClean="0">
                <a:solidFill>
                  <a:srgbClr val="000000"/>
                </a:solidFill>
                <a:latin typeface="Chalkboard"/>
                <a:ea typeface="ＭＳ Ｐゴシック" charset="0"/>
                <a:cs typeface="Chalkboard"/>
              </a:rPr>
              <a:t>Third </a:t>
            </a:r>
            <a:r>
              <a:rPr lang="en-US" sz="2400" b="0" dirty="0">
                <a:solidFill>
                  <a:srgbClr val="000000"/>
                </a:solidFill>
                <a:latin typeface="Chalkboard"/>
                <a:ea typeface="ＭＳ Ｐゴシック" charset="0"/>
                <a:cs typeface="Chalkboard"/>
              </a:rPr>
              <a:t>grade classroom of school P.S.X</a:t>
            </a:r>
          </a:p>
          <a:p>
            <a:pPr>
              <a:buFont typeface="Arial"/>
              <a:buChar char="•"/>
            </a:pPr>
            <a:r>
              <a:rPr lang="en-US" sz="2400" b="0" dirty="0" smtClean="0">
                <a:solidFill>
                  <a:srgbClr val="000000"/>
                </a:solidFill>
                <a:latin typeface="Chalkboard"/>
                <a:ea typeface="ＭＳ Ｐゴシック" charset="0"/>
                <a:cs typeface="Chalkboard"/>
              </a:rPr>
              <a:t>Thirty</a:t>
            </a:r>
            <a:r>
              <a:rPr lang="en-US" sz="2400" b="0" dirty="0">
                <a:solidFill>
                  <a:srgbClr val="000000"/>
                </a:solidFill>
                <a:latin typeface="Chalkboard"/>
                <a:ea typeface="ＭＳ Ｐゴシック" charset="0"/>
                <a:cs typeface="Chalkboard"/>
              </a:rPr>
              <a:t> </a:t>
            </a:r>
            <a:r>
              <a:rPr lang="en-US" sz="2400" b="0" dirty="0" smtClean="0">
                <a:solidFill>
                  <a:srgbClr val="000000"/>
                </a:solidFill>
                <a:latin typeface="Chalkboard"/>
                <a:ea typeface="ＭＳ Ｐゴシック" charset="0"/>
                <a:cs typeface="Chalkboard"/>
              </a:rPr>
              <a:t>elementary school students </a:t>
            </a:r>
            <a:r>
              <a:rPr lang="en-US" sz="2400" b="0" dirty="0">
                <a:solidFill>
                  <a:srgbClr val="000000"/>
                </a:solidFill>
                <a:latin typeface="Chalkboard"/>
                <a:ea typeface="ＭＳ Ｐゴシック" charset="0"/>
                <a:cs typeface="Chalkboard"/>
              </a:rPr>
              <a:t>(age range from </a:t>
            </a:r>
            <a:r>
              <a:rPr lang="en-US" sz="2400" b="0" dirty="0" smtClean="0">
                <a:solidFill>
                  <a:srgbClr val="000000"/>
                </a:solidFill>
                <a:latin typeface="Chalkboard"/>
                <a:ea typeface="ＭＳ Ｐゴシック" charset="0"/>
                <a:cs typeface="Chalkboard"/>
              </a:rPr>
              <a:t>9-10)</a:t>
            </a:r>
            <a:endParaRPr lang="en-US" sz="2400" b="0" dirty="0">
              <a:solidFill>
                <a:srgbClr val="000000"/>
              </a:solidFill>
              <a:latin typeface="Chalkboard"/>
              <a:ea typeface="ＭＳ Ｐゴシック" charset="0"/>
              <a:cs typeface="Chalkboard"/>
            </a:endParaRPr>
          </a:p>
          <a:p>
            <a:pPr>
              <a:buFont typeface="Arial"/>
              <a:buChar char="•"/>
            </a:pPr>
            <a:r>
              <a:rPr lang="en-US" sz="2400" b="0" dirty="0" smtClean="0">
                <a:solidFill>
                  <a:srgbClr val="000000"/>
                </a:solidFill>
                <a:latin typeface="Chalkboard"/>
                <a:ea typeface="ＭＳ Ｐゴシック" charset="0"/>
                <a:cs typeface="Chalkboard"/>
              </a:rPr>
              <a:t>Fifteen boys</a:t>
            </a:r>
            <a:r>
              <a:rPr lang="en-US" sz="2400" b="0" dirty="0">
                <a:solidFill>
                  <a:srgbClr val="000000"/>
                </a:solidFill>
                <a:latin typeface="Chalkboard"/>
                <a:ea typeface="ＭＳ Ｐゴシック" charset="0"/>
                <a:cs typeface="Chalkboard"/>
              </a:rPr>
              <a:t>, </a:t>
            </a:r>
            <a:r>
              <a:rPr lang="en-US" sz="2400" b="0" dirty="0" smtClean="0">
                <a:solidFill>
                  <a:srgbClr val="000000"/>
                </a:solidFill>
                <a:latin typeface="Chalkboard"/>
                <a:ea typeface="ＭＳ Ｐゴシック" charset="0"/>
                <a:cs typeface="Chalkboard"/>
              </a:rPr>
              <a:t>fifteen </a:t>
            </a:r>
            <a:r>
              <a:rPr lang="en-US" sz="2400" b="0" dirty="0">
                <a:solidFill>
                  <a:srgbClr val="000000"/>
                </a:solidFill>
                <a:latin typeface="Chalkboard"/>
                <a:ea typeface="ＭＳ Ｐゴシック" charset="0"/>
                <a:cs typeface="Chalkboard"/>
              </a:rPr>
              <a:t>girls</a:t>
            </a:r>
          </a:p>
          <a:p>
            <a:pPr>
              <a:buFont typeface="Arial"/>
              <a:buChar char="•"/>
            </a:pPr>
            <a:r>
              <a:rPr lang="en-US" sz="2400" b="0" dirty="0">
                <a:solidFill>
                  <a:srgbClr val="000000"/>
                </a:solidFill>
                <a:latin typeface="Chalkboard"/>
                <a:ea typeface="ＭＳ Ｐゴシック" charset="0"/>
                <a:cs typeface="Chalkboard"/>
              </a:rPr>
              <a:t>Classroom Teacher with 15+ years of general subject teaching </a:t>
            </a:r>
            <a:r>
              <a:rPr lang="en-US" sz="2400" b="0" dirty="0" smtClean="0">
                <a:solidFill>
                  <a:srgbClr val="000000"/>
                </a:solidFill>
                <a:latin typeface="Chalkboard"/>
                <a:ea typeface="ＭＳ Ｐゴシック" charset="0"/>
                <a:cs typeface="Chalkboard"/>
              </a:rPr>
              <a:t>experience</a:t>
            </a:r>
            <a:endParaRPr lang="en-US" sz="2400" b="0" dirty="0">
              <a:solidFill>
                <a:srgbClr val="000000"/>
              </a:solidFill>
              <a:latin typeface="Chalkboard"/>
              <a:ea typeface="ＭＳ Ｐゴシック" charset="0"/>
              <a:cs typeface="Chalkboard"/>
            </a:endParaRPr>
          </a:p>
        </p:txBody>
      </p:sp>
    </p:spTree>
    <p:extLst>
      <p:ext uri="{BB962C8B-B14F-4D97-AF65-F5344CB8AC3E}">
        <p14:creationId xmlns:p14="http://schemas.microsoft.com/office/powerpoint/2010/main" val="25960397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1117</TotalTime>
  <Words>2795</Words>
  <Application>Microsoft Macintosh PowerPoint</Application>
  <PresentationFormat>On-screen Show (4:3)</PresentationFormat>
  <Paragraphs>169</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Angles</vt:lpstr>
      <vt:lpstr> Bullying: Health and interventions</vt:lpstr>
      <vt:lpstr>Table of Contents</vt:lpstr>
      <vt:lpstr>Introduction What is bullying?</vt:lpstr>
      <vt:lpstr>Statement of the problem</vt:lpstr>
      <vt:lpstr>Literature review Health Concerns</vt:lpstr>
      <vt:lpstr>Literature Review Theorists/Practitioners</vt:lpstr>
      <vt:lpstr>Literature Review Theorists/Practitioners Cont’d</vt:lpstr>
      <vt:lpstr>Statement of Hypotheses</vt:lpstr>
      <vt:lpstr>Participants</vt:lpstr>
      <vt:lpstr>Instruments</vt:lpstr>
      <vt:lpstr>Appendix A- Parent Release Form</vt:lpstr>
      <vt:lpstr>Appendix B- Teacher Release Form</vt:lpstr>
      <vt:lpstr>Appendix C- Principal Release Form</vt:lpstr>
      <vt:lpstr>Appendix D- Survey</vt:lpstr>
      <vt:lpstr>Appendix E-Survey After Unit</vt:lpstr>
      <vt:lpstr>references</vt:lpstr>
      <vt:lpstr>references</vt:lpstr>
      <vt:lpstr>references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Bullying: Can it be a thing of the past?</dc:title>
  <dc:creator>Rachel  Lazu-Gutierrez</dc:creator>
  <cp:lastModifiedBy>Rachel  Lazu-Gutierrez</cp:lastModifiedBy>
  <cp:revision>181</cp:revision>
  <cp:lastPrinted>2012-12-04T15:25:09Z</cp:lastPrinted>
  <dcterms:created xsi:type="dcterms:W3CDTF">2012-10-21T20:39:39Z</dcterms:created>
  <dcterms:modified xsi:type="dcterms:W3CDTF">2012-12-04T21:37:07Z</dcterms:modified>
</cp:coreProperties>
</file>